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68" r:id="rId2"/>
    <p:sldId id="287" r:id="rId3"/>
    <p:sldId id="265" r:id="rId4"/>
    <p:sldId id="260" r:id="rId5"/>
    <p:sldId id="262" r:id="rId6"/>
    <p:sldId id="264" r:id="rId7"/>
    <p:sldId id="273" r:id="rId8"/>
    <p:sldId id="274" r:id="rId9"/>
    <p:sldId id="275" r:id="rId10"/>
    <p:sldId id="276" r:id="rId11"/>
    <p:sldId id="288" r:id="rId1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6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A56F3756-87E8-4C43-BB1C-08E6F1352BAD}" type="datetimeFigureOut">
              <a:rPr lang="en-US" smtClean="0"/>
              <a:pPr/>
              <a:t>5/3/2022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7B45C12-5DBD-45D9-BE71-DCF63579C10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7C3A2A35-07EA-4510-AE49-1E611B2ADF68}" type="datetimeFigureOut">
              <a:rPr lang="en-US" smtClean="0"/>
              <a:pPr/>
              <a:t>5/3/2022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E92BD7D5-AA6E-4C55-A1B1-5B4368A0CD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74622"/>
            <a:fld id="{8A48877E-24F5-4B47-BDD5-D598D0C6D654}" type="slidenum">
              <a:rPr lang="en-US" smtClean="0">
                <a:ea typeface="DFKai-SB" pitchFamily="65" charset="-120"/>
              </a:rPr>
              <a:pPr defTabSz="974622"/>
              <a:t>1</a:t>
            </a:fld>
            <a:endParaRPr lang="en-US" dirty="0" smtClean="0">
              <a:ea typeface="DFKai-SB" pitchFamily="65" charset="-12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E4E3F27-0265-45CC-A159-806818B23E41}"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78279"/>
            <a:fld id="{8ABDE609-3A1D-4F44-93D6-D37E2B391BD7}" type="slidenum">
              <a:rPr lang="en-US" smtClean="0">
                <a:latin typeface="Arial" pitchFamily="34" charset="0"/>
                <a:ea typeface="DFKai-SB" pitchFamily="65" charset="-120"/>
                <a:cs typeface="Arial" pitchFamily="34" charset="0"/>
              </a:rPr>
              <a:pPr defTabSz="978279"/>
              <a:t>4</a:t>
            </a:fld>
            <a:endParaRPr lang="en-US" dirty="0" smtClean="0">
              <a:latin typeface="Arial" pitchFamily="34" charset="0"/>
              <a:ea typeface="DFKai-SB" pitchFamily="65" charset="-120"/>
              <a:cs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zh-TW"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0E72891-85B1-4C49-9013-83DC4F263F8F}" type="slidenum">
              <a:rPr lang="en-US" smtClean="0">
                <a:latin typeface="Arial" charset="0"/>
              </a:rPr>
              <a:pPr/>
              <a:t>5</a:t>
            </a:fld>
            <a:endParaRPr 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p>
            <a:pPr>
              <a:defRPr/>
            </a:pPr>
            <a:fld id="{0362342C-6357-4EFB-AC2E-649F6EE7E43D}" type="slidenum">
              <a:rPr lang="en-US" smtClean="0"/>
              <a:pPr>
                <a:defRPr/>
              </a:pPr>
              <a:t>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709613" y="4459288"/>
            <a:ext cx="5683250" cy="3935412"/>
          </a:xfrm>
          <a:noFill/>
          <a:ln/>
        </p:spPr>
        <p:txBody>
          <a:bodyPr/>
          <a:lstStyle/>
          <a:p>
            <a:pPr eaLnBrk="1" hangingPunct="1">
              <a:lnSpc>
                <a:spcPct val="90000"/>
              </a:lnSpc>
            </a:pPr>
            <a:r>
              <a:rPr lang="en-US" smtClean="0"/>
              <a:t>Just to refresh your memory…</a:t>
            </a:r>
          </a:p>
          <a:p>
            <a:pPr eaLnBrk="1" hangingPunct="1">
              <a:lnSpc>
                <a:spcPct val="90000"/>
              </a:lnSpc>
            </a:pPr>
            <a:r>
              <a:rPr lang="en-US" smtClean="0"/>
              <a:t>The purpose of CLRC is to </a:t>
            </a:r>
            <a:r>
              <a:rPr lang="en-US" u="sng" smtClean="0"/>
              <a:t>focus, to give maximum attention,</a:t>
            </a:r>
            <a:r>
              <a:rPr lang="en-US" smtClean="0"/>
              <a:t> to the critical need for mature spiritual leadership in a church. God’s Word clearly indicated that mature spiritual leadership is the key factor for a healthy local church. [Someone has said, that the first tragedy for a church is the lack of a shepherd, and the 2</a:t>
            </a:r>
            <a:r>
              <a:rPr lang="en-US" baseline="30000" smtClean="0"/>
              <a:t>nd</a:t>
            </a:r>
            <a:r>
              <a:rPr lang="en-US" smtClean="0"/>
              <a:t> is the lack of a good shepherd. ] After many years of serving in Chinese churches, I can tell you many tragedies if such requirements are neglected [of how God’s resources are wasted and His churches rendered ineffective and His children suffered.] It’s been my burden, therefore, that </a:t>
            </a:r>
            <a:r>
              <a:rPr lang="en-US" i="1" smtClean="0"/>
              <a:t>we need to focus on the qualities of spiritual leadership and the way to develop such mature leadership.</a:t>
            </a:r>
            <a:r>
              <a:rPr lang="en-US" smtClean="0"/>
              <a:t> CLRC’s approach is to emphasize and assist in 3 aspects of developing mature Christian leaders: </a:t>
            </a:r>
          </a:p>
          <a:p>
            <a:pPr eaLnBrk="1" hangingPunct="1">
              <a:lnSpc>
                <a:spcPct val="90000"/>
              </a:lnSpc>
            </a:pPr>
            <a:r>
              <a:rPr lang="en-US" smtClean="0"/>
              <a:t>[We would like to provide facilities and programs to help Chinese churches in developing and strengthening their leaders such that they can fulfill their calling and minister more effectively.]  The approach consists of </a:t>
            </a:r>
            <a:r>
              <a:rPr lang="en-US" u="sng" smtClean="0"/>
              <a:t>systematic, continuous leadership training, fellowship retreats for co-workers, and personal retreat and renewal.</a:t>
            </a:r>
            <a:r>
              <a:rPr lang="en-US" smtClean="0"/>
              <a:t>  It is holistic because it tries to address the 3- fold need of a whole person: spirit, mind and body; of relationships as well as personal time alone with God and with himself.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4100" name="Slide Number Placeholder 3"/>
          <p:cNvSpPr>
            <a:spLocks noGrp="1"/>
          </p:cNvSpPr>
          <p:nvPr>
            <p:ph type="sldNum" sz="quarter" idx="5"/>
          </p:nvPr>
        </p:nvSpPr>
        <p:spPr bwMode="auto">
          <a:noFill/>
          <a:ln>
            <a:miter lim="800000"/>
            <a:headEnd/>
            <a:tailEnd/>
          </a:ln>
        </p:spPr>
        <p:txBody>
          <a:bodyPr/>
          <a:lstStyle/>
          <a:p>
            <a:fld id="{788D9A18-8847-44D9-9412-831E30CBDCD3}" type="slidenum">
              <a:rPr lang="zh-TW" altLang="en-US"/>
              <a:pPr/>
              <a:t>11</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CLRC-ACY</a:t>
            </a:r>
            <a:endParaRPr lang="en-US"/>
          </a:p>
        </p:txBody>
      </p:sp>
      <p:sp>
        <p:nvSpPr>
          <p:cNvPr id="6" name="Slide Number Placeholder 5"/>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CLRC-ACY</a:t>
            </a:r>
            <a:endParaRPr lang="en-US"/>
          </a:p>
        </p:txBody>
      </p:sp>
      <p:sp>
        <p:nvSpPr>
          <p:cNvPr id="6" name="Slide Number Placeholder 5"/>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CLRC-ACY</a:t>
            </a:r>
            <a:endParaRPr lang="en-US"/>
          </a:p>
        </p:txBody>
      </p:sp>
      <p:sp>
        <p:nvSpPr>
          <p:cNvPr id="6" name="Slide Number Placeholder 5"/>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CLRC-ACY</a:t>
            </a:r>
            <a:endParaRPr lang="en-US"/>
          </a:p>
        </p:txBody>
      </p:sp>
      <p:sp>
        <p:nvSpPr>
          <p:cNvPr id="6" name="Slide Number Placeholder 5"/>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CLRC-ACY</a:t>
            </a:r>
            <a:endParaRPr lang="en-US"/>
          </a:p>
        </p:txBody>
      </p:sp>
      <p:sp>
        <p:nvSpPr>
          <p:cNvPr id="6" name="Slide Number Placeholder 5"/>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CLRC-ACY</a:t>
            </a:r>
            <a:endParaRPr lang="en-US"/>
          </a:p>
        </p:txBody>
      </p:sp>
      <p:sp>
        <p:nvSpPr>
          <p:cNvPr id="7" name="Slide Number Placeholder 6"/>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CLRC-ACY</a:t>
            </a:r>
            <a:endParaRPr lang="en-US"/>
          </a:p>
        </p:txBody>
      </p:sp>
      <p:sp>
        <p:nvSpPr>
          <p:cNvPr id="9" name="Slide Number Placeholder 8"/>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CLRC-ACY</a:t>
            </a:r>
            <a:endParaRPr lang="en-US"/>
          </a:p>
        </p:txBody>
      </p:sp>
      <p:sp>
        <p:nvSpPr>
          <p:cNvPr id="5" name="Slide Number Placeholder 4"/>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CLRC-ACY</a:t>
            </a:r>
            <a:endParaRPr lang="en-US"/>
          </a:p>
        </p:txBody>
      </p:sp>
      <p:sp>
        <p:nvSpPr>
          <p:cNvPr id="4" name="Slide Number Placeholder 3"/>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CLRC-ACY</a:t>
            </a:r>
            <a:endParaRPr lang="en-US"/>
          </a:p>
        </p:txBody>
      </p:sp>
      <p:sp>
        <p:nvSpPr>
          <p:cNvPr id="7" name="Slide Number Placeholder 6"/>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CLRC-ACY</a:t>
            </a:r>
            <a:endParaRPr lang="en-US"/>
          </a:p>
        </p:txBody>
      </p:sp>
      <p:sp>
        <p:nvSpPr>
          <p:cNvPr id="7" name="Slide Number Placeholder 6"/>
          <p:cNvSpPr>
            <a:spLocks noGrp="1"/>
          </p:cNvSpPr>
          <p:nvPr>
            <p:ph type="sldNum" sz="quarter" idx="12"/>
          </p:nvPr>
        </p:nvSpPr>
        <p:spPr/>
        <p:txBody>
          <a:bodyPr/>
          <a:lstStyle/>
          <a:p>
            <a:fld id="{84B3A51B-F9EF-46AA-A6A3-C18FE1A798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CLRC-ACY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3A51B-F9EF-46AA-A6A3-C18FE1A79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lrcrenewa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SRC Sunrise1"/>
          <p:cNvPicPr>
            <a:picLocks noChangeAspect="1" noChangeArrowheads="1"/>
          </p:cNvPicPr>
          <p:nvPr/>
        </p:nvPicPr>
        <p:blipFill>
          <a:blip r:embed="rId3" cstate="print">
            <a:lum bright="6000" contrast="-6000"/>
          </a:blip>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ctrTitle"/>
          </p:nvPr>
        </p:nvSpPr>
        <p:spPr>
          <a:xfrm>
            <a:off x="609600" y="1143000"/>
            <a:ext cx="7772400" cy="4495800"/>
          </a:xfrm>
        </p:spPr>
        <p:txBody>
          <a:bodyPr>
            <a:normAutofit/>
          </a:bodyPr>
          <a:lstStyle/>
          <a:p>
            <a:pPr eaLnBrk="1" hangingPunct="1">
              <a:defRPr/>
            </a:pPr>
            <a:r>
              <a:rPr lang="zh-TW" altLang="en-US" sz="5400" b="1" dirty="0" smtClean="0">
                <a:solidFill>
                  <a:schemeClr val="bg1"/>
                </a:solidFill>
                <a:effectLst>
                  <a:outerShdw blurRad="38100" dist="38100" dir="2700000" algn="tl">
                    <a:srgbClr val="C0C0C0"/>
                  </a:outerShdw>
                </a:effectLst>
                <a:latin typeface="Arial Narrow" pitchFamily="34" charset="0"/>
              </a:rPr>
              <a:t>基督僕人更新中心</a:t>
            </a:r>
            <a:r>
              <a:rPr lang="en-US" altLang="zh-TW" sz="5400" dirty="0" smtClean="0">
                <a:solidFill>
                  <a:schemeClr val="bg1"/>
                </a:solidFill>
                <a:ea typeface="新細明體" pitchFamily="18" charset="-120"/>
              </a:rPr>
              <a:t/>
            </a:r>
            <a:br>
              <a:rPr lang="en-US" altLang="zh-TW" sz="5400" dirty="0" smtClean="0">
                <a:solidFill>
                  <a:schemeClr val="bg1"/>
                </a:solidFill>
                <a:ea typeface="新細明體" pitchFamily="18" charset="-120"/>
              </a:rPr>
            </a:br>
            <a:r>
              <a:rPr lang="en-US" sz="5400" i="1" dirty="0" smtClean="0"/>
              <a:t> </a:t>
            </a:r>
            <a:r>
              <a:rPr lang="en-US" sz="5400" i="1" u="sng" dirty="0" smtClean="0">
                <a:solidFill>
                  <a:schemeClr val="bg1"/>
                </a:solidFill>
              </a:rPr>
              <a:t>C</a:t>
            </a:r>
            <a:r>
              <a:rPr lang="en-US" sz="5400" i="1" dirty="0" smtClean="0">
                <a:solidFill>
                  <a:schemeClr val="bg1"/>
                </a:solidFill>
              </a:rPr>
              <a:t>hristian </a:t>
            </a:r>
            <a:r>
              <a:rPr lang="en-US" sz="5400" i="1" u="sng" dirty="0" smtClean="0">
                <a:solidFill>
                  <a:schemeClr val="bg1"/>
                </a:solidFill>
              </a:rPr>
              <a:t>L</a:t>
            </a:r>
            <a:r>
              <a:rPr lang="en-US" sz="5400" i="1" dirty="0" smtClean="0">
                <a:solidFill>
                  <a:schemeClr val="bg1"/>
                </a:solidFill>
              </a:rPr>
              <a:t>eadership </a:t>
            </a:r>
            <a:r>
              <a:rPr lang="en-US" sz="5400" i="1" u="sng" dirty="0" smtClean="0">
                <a:solidFill>
                  <a:schemeClr val="bg1"/>
                </a:solidFill>
              </a:rPr>
              <a:t>R</a:t>
            </a:r>
            <a:r>
              <a:rPr lang="en-US" sz="5400" i="1" dirty="0" smtClean="0">
                <a:solidFill>
                  <a:schemeClr val="bg1"/>
                </a:solidFill>
              </a:rPr>
              <a:t>enewal </a:t>
            </a:r>
            <a:r>
              <a:rPr lang="en-US" sz="5400" i="1" u="sng" dirty="0" smtClean="0">
                <a:solidFill>
                  <a:schemeClr val="bg1"/>
                </a:solidFill>
              </a:rPr>
              <a:t>C</a:t>
            </a:r>
            <a:r>
              <a:rPr lang="en-US" sz="5400" i="1" dirty="0" smtClean="0">
                <a:solidFill>
                  <a:schemeClr val="bg1"/>
                </a:solidFill>
              </a:rPr>
              <a:t>enter</a:t>
            </a:r>
            <a:r>
              <a:rPr lang="en-US" i="1" dirty="0" smtClean="0">
                <a:solidFill>
                  <a:schemeClr val="bg1"/>
                </a:solidFill>
              </a:rPr>
              <a:t/>
            </a:r>
            <a:br>
              <a:rPr lang="en-US" i="1" dirty="0" smtClean="0">
                <a:solidFill>
                  <a:schemeClr val="bg1"/>
                </a:solidFill>
              </a:rPr>
            </a:br>
            <a:r>
              <a:rPr lang="en-US" dirty="0" smtClean="0">
                <a:solidFill>
                  <a:schemeClr val="bg1"/>
                </a:solidFill>
              </a:rPr>
              <a:t/>
            </a:r>
            <a:br>
              <a:rPr lang="en-US" dirty="0" smtClean="0">
                <a:solidFill>
                  <a:schemeClr val="bg1"/>
                </a:solidFill>
              </a:rPr>
            </a:br>
            <a:r>
              <a:rPr lang="en-US" altLang="zh-CN" sz="2800" dirty="0" smtClean="0">
                <a:solidFill>
                  <a:schemeClr val="bg1"/>
                </a:solidFill>
                <a:ea typeface="宋体" pitchFamily="2" charset="-122"/>
                <a:hlinkClick r:id="rId4"/>
              </a:rPr>
              <a:t> </a:t>
            </a:r>
            <a:r>
              <a:rPr lang="en-US" altLang="zh-CN" sz="2800" dirty="0" smtClean="0">
                <a:solidFill>
                  <a:srgbClr val="FF0000"/>
                </a:solidFill>
                <a:ea typeface="宋体" pitchFamily="2" charset="-122"/>
                <a:hlinkClick r:id="rId4"/>
              </a:rPr>
              <a:t>www.clrcrenewal.org</a:t>
            </a:r>
            <a:endParaRPr lang="zh-TW" altLang="en-US" sz="2800" b="0" dirty="0" smtClean="0">
              <a:solidFill>
                <a:srgbClr val="FF0000"/>
              </a:solidFill>
              <a:effectLst>
                <a:outerShdw blurRad="38100" dist="38100" dir="2700000" algn="tl">
                  <a:srgbClr val="C0C0C0"/>
                </a:outerShdw>
              </a:effectLst>
              <a:latin typeface="Arial Narrow" pitchFamily="34" charset="0"/>
            </a:endParaRPr>
          </a:p>
        </p:txBody>
      </p:sp>
      <p:sp>
        <p:nvSpPr>
          <p:cNvPr id="2052" name="Rectangle 3"/>
          <p:cNvSpPr>
            <a:spLocks noGrp="1" noChangeArrowheads="1"/>
          </p:cNvSpPr>
          <p:nvPr>
            <p:ph type="subTitle" idx="1"/>
          </p:nvPr>
        </p:nvSpPr>
        <p:spPr>
          <a:xfrm>
            <a:off x="1447800" y="4876800"/>
            <a:ext cx="6400800" cy="1600200"/>
          </a:xfrm>
        </p:spPr>
        <p:txBody>
          <a:bodyPr>
            <a:normAutofit fontScale="92500" lnSpcReduction="10000"/>
          </a:bodyPr>
          <a:lstStyle/>
          <a:p>
            <a:pPr eaLnBrk="1" hangingPunct="1"/>
            <a:endParaRPr lang="en-US" dirty="0" smtClean="0"/>
          </a:p>
          <a:p>
            <a:pPr eaLnBrk="1" hangingPunct="1"/>
            <a:r>
              <a:rPr lang="en-US" dirty="0" err="1" smtClean="0">
                <a:solidFill>
                  <a:schemeClr val="bg1"/>
                </a:solidFill>
              </a:rPr>
              <a:t>葉季港</a:t>
            </a:r>
            <a:endParaRPr lang="en-US" dirty="0" smtClean="0">
              <a:solidFill>
                <a:schemeClr val="bg1"/>
              </a:solidFill>
            </a:endParaRPr>
          </a:p>
          <a:p>
            <a:pPr eaLnBrk="1" hangingPunct="1"/>
            <a:r>
              <a:rPr lang="en-US" dirty="0" smtClean="0">
                <a:solidFill>
                  <a:schemeClr val="bg1"/>
                </a:solidFill>
              </a:rPr>
              <a:t>Albert </a:t>
            </a:r>
            <a:r>
              <a:rPr lang="en-US" dirty="0" err="1" smtClean="0">
                <a:solidFill>
                  <a:schemeClr val="bg1"/>
                </a:solidFill>
              </a:rPr>
              <a:t>Yeh</a:t>
            </a:r>
            <a:endParaRPr lang="en-US" dirty="0" smtClean="0">
              <a:solidFill>
                <a:schemeClr val="bg1"/>
              </a:solidFill>
            </a:endParaRPr>
          </a:p>
          <a:p>
            <a:pPr eaLnBrk="1" hangingPunct="1"/>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639762"/>
          </a:xfrm>
        </p:spPr>
        <p:txBody>
          <a:bodyPr>
            <a:normAutofit fontScale="90000"/>
          </a:bodyPr>
          <a:lstStyle/>
          <a:p>
            <a:r>
              <a:rPr lang="en-US" sz="4000" dirty="0" smtClean="0">
                <a:solidFill>
                  <a:srgbClr val="FF0000"/>
                </a:solidFill>
              </a:rPr>
              <a:t>Dream/Long Term Vision</a:t>
            </a:r>
          </a:p>
        </p:txBody>
      </p:sp>
      <p:sp>
        <p:nvSpPr>
          <p:cNvPr id="21507" name="Content Placeholder 2"/>
          <p:cNvSpPr>
            <a:spLocks noGrp="1"/>
          </p:cNvSpPr>
          <p:nvPr>
            <p:ph idx="1"/>
          </p:nvPr>
        </p:nvSpPr>
        <p:spPr>
          <a:xfrm>
            <a:off x="457200" y="609600"/>
            <a:ext cx="8229600" cy="5791200"/>
          </a:xfrm>
        </p:spPr>
        <p:txBody>
          <a:bodyPr>
            <a:normAutofit fontScale="25000" lnSpcReduction="20000"/>
          </a:bodyPr>
          <a:lstStyle/>
          <a:p>
            <a:pPr lvl="1" eaLnBrk="1" hangingPunct="1">
              <a:lnSpc>
                <a:spcPct val="150000"/>
              </a:lnSpc>
              <a:buFont typeface="Wingdings" pitchFamily="2" charset="2"/>
              <a:buChar char="Ø"/>
            </a:pPr>
            <a:r>
              <a:rPr lang="en-US" sz="8000" b="1" i="1" dirty="0" smtClean="0">
                <a:latin typeface="Arial" pitchFamily="34" charset="0"/>
                <a:cs typeface="Arial" pitchFamily="34" charset="0"/>
              </a:rPr>
              <a:t>Church based </a:t>
            </a:r>
            <a:r>
              <a:rPr lang="en-US" sz="8000" dirty="0" smtClean="0">
                <a:latin typeface="Arial" pitchFamily="34" charset="0"/>
                <a:cs typeface="Arial" pitchFamily="34" charset="0"/>
              </a:rPr>
              <a:t>leadership training (paradigm shift) with potential support &amp; cooperation with other training institutions (Eph 4:11-16)</a:t>
            </a:r>
          </a:p>
          <a:p>
            <a:pPr lvl="1" eaLnBrk="1" hangingPunct="1">
              <a:lnSpc>
                <a:spcPct val="150000"/>
              </a:lnSpc>
              <a:buFont typeface="Wingdings" pitchFamily="2" charset="2"/>
              <a:buChar char="Ø"/>
            </a:pPr>
            <a:r>
              <a:rPr lang="en-US" sz="8000" b="1" i="1" dirty="0" smtClean="0">
                <a:latin typeface="Arial" pitchFamily="34" charset="0"/>
                <a:cs typeface="Arial" pitchFamily="34" charset="0"/>
              </a:rPr>
              <a:t>Regional</a:t>
            </a:r>
            <a:r>
              <a:rPr lang="en-US" sz="8000" b="1" dirty="0" smtClean="0">
                <a:latin typeface="Arial" pitchFamily="34" charset="0"/>
                <a:cs typeface="Arial" pitchFamily="34" charset="0"/>
              </a:rPr>
              <a:t> CLRCs </a:t>
            </a:r>
            <a:r>
              <a:rPr lang="en-US" sz="8000" dirty="0" smtClean="0">
                <a:latin typeface="Arial" pitchFamily="34" charset="0"/>
                <a:cs typeface="Arial" pitchFamily="34" charset="0"/>
              </a:rPr>
              <a:t>in north America and China… to serve local churches</a:t>
            </a:r>
          </a:p>
          <a:p>
            <a:pPr lvl="1" eaLnBrk="1" hangingPunct="1">
              <a:lnSpc>
                <a:spcPct val="150000"/>
              </a:lnSpc>
              <a:buFont typeface="Wingdings" pitchFamily="2" charset="2"/>
              <a:buChar char="Ø"/>
            </a:pPr>
            <a:r>
              <a:rPr lang="en-US" sz="8000" dirty="0" smtClean="0">
                <a:latin typeface="Arial" pitchFamily="34" charset="0"/>
                <a:cs typeface="Arial" pitchFamily="34" charset="0"/>
              </a:rPr>
              <a:t>1</a:t>
            </a:r>
            <a:r>
              <a:rPr lang="en-US" sz="8000" baseline="30000" dirty="0" smtClean="0">
                <a:latin typeface="Arial" pitchFamily="34" charset="0"/>
                <a:cs typeface="Arial" pitchFamily="34" charset="0"/>
              </a:rPr>
              <a:t>st</a:t>
            </a:r>
            <a:r>
              <a:rPr lang="en-US" sz="8000" dirty="0" smtClean="0">
                <a:latin typeface="Arial" pitchFamily="34" charset="0"/>
                <a:cs typeface="Arial" pitchFamily="34" charset="0"/>
              </a:rPr>
              <a:t> century </a:t>
            </a:r>
            <a:r>
              <a:rPr lang="en-US" sz="8000" b="1" i="1" dirty="0" smtClean="0">
                <a:latin typeface="Arial" pitchFamily="34" charset="0"/>
                <a:cs typeface="Arial" pitchFamily="34" charset="0"/>
              </a:rPr>
              <a:t>Antioch Church </a:t>
            </a:r>
            <a:r>
              <a:rPr lang="en-US" sz="8000" b="1" dirty="0" smtClean="0">
                <a:latin typeface="Arial" pitchFamily="34" charset="0"/>
                <a:cs typeface="Arial" pitchFamily="34" charset="0"/>
              </a:rPr>
              <a:t>model</a:t>
            </a:r>
            <a:r>
              <a:rPr lang="en-US" sz="8000" dirty="0" smtClean="0">
                <a:latin typeface="Arial" pitchFamily="34" charset="0"/>
                <a:cs typeface="Arial" pitchFamily="34" charset="0"/>
              </a:rPr>
              <a:t>: </a:t>
            </a:r>
            <a:r>
              <a:rPr lang="en-US" sz="8000" i="1" dirty="0" smtClean="0">
                <a:latin typeface="Arial" pitchFamily="34" charset="0"/>
                <a:cs typeface="Arial" pitchFamily="34" charset="0"/>
              </a:rPr>
              <a:t>mature, Spirit led, team leaders and missionaries </a:t>
            </a:r>
            <a:r>
              <a:rPr lang="en-US" sz="8000" dirty="0" smtClean="0">
                <a:latin typeface="Arial" pitchFamily="34" charset="0"/>
                <a:cs typeface="Arial" pitchFamily="34" charset="0"/>
              </a:rPr>
              <a:t>that impact the world (Acts 11:25-26; 13:1-3).</a:t>
            </a:r>
          </a:p>
          <a:p>
            <a:pPr lvl="2" eaLnBrk="1" hangingPunct="1">
              <a:lnSpc>
                <a:spcPct val="150000"/>
              </a:lnSpc>
              <a:buFont typeface="Wingdings" pitchFamily="2" charset="2"/>
              <a:buChar char="Ø"/>
            </a:pPr>
            <a:r>
              <a:rPr lang="en-US" sz="5500" dirty="0" smtClean="0">
                <a:latin typeface="Arial" pitchFamily="34" charset="0"/>
                <a:cs typeface="Arial" pitchFamily="34" charset="0"/>
              </a:rPr>
              <a:t>(Chinese) churches no longer lack excellent leaders but able to equip the saints and send out the best missionaries.</a:t>
            </a:r>
          </a:p>
          <a:p>
            <a:pPr lvl="1" eaLnBrk="1" hangingPunct="1">
              <a:lnSpc>
                <a:spcPct val="150000"/>
              </a:lnSpc>
              <a:buFont typeface="Wingdings" pitchFamily="2" charset="2"/>
              <a:buChar char="Ø"/>
            </a:pPr>
            <a:r>
              <a:rPr lang="en-US" sz="8000" dirty="0" smtClean="0">
                <a:latin typeface="Arial" pitchFamily="34" charset="0"/>
                <a:cs typeface="Arial" pitchFamily="34" charset="0"/>
              </a:rPr>
              <a:t>1</a:t>
            </a:r>
            <a:r>
              <a:rPr lang="en-US" sz="8000" baseline="30000" dirty="0" smtClean="0">
                <a:latin typeface="Arial" pitchFamily="34" charset="0"/>
                <a:cs typeface="Arial" pitchFamily="34" charset="0"/>
              </a:rPr>
              <a:t>st</a:t>
            </a:r>
            <a:r>
              <a:rPr lang="en-US" sz="8000" dirty="0" smtClean="0">
                <a:latin typeface="Arial" pitchFamily="34" charset="0"/>
                <a:cs typeface="Arial" pitchFamily="34" charset="0"/>
              </a:rPr>
              <a:t> century</a:t>
            </a:r>
            <a:r>
              <a:rPr lang="en-US" sz="8000" i="1" dirty="0" smtClean="0">
                <a:latin typeface="Arial" pitchFamily="34" charset="0"/>
                <a:cs typeface="Arial" pitchFamily="34" charset="0"/>
              </a:rPr>
              <a:t> </a:t>
            </a:r>
            <a:r>
              <a:rPr lang="en-US" sz="8000" b="1" i="1" dirty="0" smtClean="0">
                <a:latin typeface="Arial" pitchFamily="34" charset="0"/>
                <a:cs typeface="Arial" pitchFamily="34" charset="0"/>
              </a:rPr>
              <a:t>Jerusalem church model</a:t>
            </a:r>
            <a:r>
              <a:rPr lang="en-US" sz="8000" i="1" dirty="0" smtClean="0">
                <a:latin typeface="Arial" pitchFamily="34" charset="0"/>
                <a:cs typeface="Arial" pitchFamily="34" charset="0"/>
              </a:rPr>
              <a:t>: love, Joy, testimony, sharing and unity </a:t>
            </a:r>
            <a:r>
              <a:rPr lang="en-US" sz="8000" dirty="0" smtClean="0">
                <a:latin typeface="Arial" pitchFamily="34" charset="0"/>
                <a:cs typeface="Arial" pitchFamily="34" charset="0"/>
              </a:rPr>
              <a:t>in serving  and experiencing God’s presence / grace in the local body of Christ</a:t>
            </a:r>
            <a:r>
              <a:rPr lang="en-US" sz="8000" i="1" dirty="0" smtClean="0">
                <a:latin typeface="Arial" pitchFamily="34" charset="0"/>
                <a:cs typeface="Arial" pitchFamily="34" charset="0"/>
              </a:rPr>
              <a:t> </a:t>
            </a:r>
            <a:r>
              <a:rPr lang="en-US" sz="8000" dirty="0" smtClean="0">
                <a:latin typeface="Arial" pitchFamily="34" charset="0"/>
                <a:cs typeface="Arial" pitchFamily="34" charset="0"/>
              </a:rPr>
              <a:t>(Acts 2:42-47; 4:32-37)</a:t>
            </a:r>
          </a:p>
          <a:p>
            <a:pPr lvl="2" eaLnBrk="1" hangingPunct="1">
              <a:lnSpc>
                <a:spcPct val="150000"/>
              </a:lnSpc>
              <a:buFont typeface="Wingdings" pitchFamily="2" charset="2"/>
              <a:buChar char="Ø"/>
            </a:pPr>
            <a:r>
              <a:rPr lang="en-US" sz="5500" dirty="0" smtClean="0">
                <a:latin typeface="Arial" pitchFamily="34" charset="0"/>
                <a:cs typeface="Arial" pitchFamily="34" charset="0"/>
              </a:rPr>
              <a:t>(Chinese) churches serve the Lord with one accord and experience the joy of fellowship and the presence of God.</a:t>
            </a:r>
          </a:p>
          <a:p>
            <a:endParaRPr lang="en-US" dirty="0" smtClean="0"/>
          </a:p>
        </p:txBody>
      </p:sp>
      <p:sp>
        <p:nvSpPr>
          <p:cNvPr id="21508" name="Footer Placeholder 3"/>
          <p:cNvSpPr>
            <a:spLocks noGrp="1"/>
          </p:cNvSpPr>
          <p:nvPr>
            <p:ph type="ftr" sz="quarter" idx="4294967295"/>
          </p:nvPr>
        </p:nvSpPr>
        <p:spPr>
          <a:xfrm>
            <a:off x="3124200" y="6356350"/>
            <a:ext cx="2895600" cy="365125"/>
          </a:xfrm>
          <a:prstGeom prst="rect">
            <a:avLst/>
          </a:prstGeom>
          <a:noFill/>
        </p:spPr>
        <p:txBody>
          <a:bodyPr/>
          <a:lstStyle/>
          <a:p>
            <a:r>
              <a:rPr lang="en-US" smtClean="0"/>
              <a:t>CLRC-ACY</a:t>
            </a:r>
            <a:endParaRPr lang="en-US" dirty="0" smtClean="0"/>
          </a:p>
        </p:txBody>
      </p:sp>
      <p:sp>
        <p:nvSpPr>
          <p:cNvPr id="7" name="Date Placeholder 6"/>
          <p:cNvSpPr>
            <a:spLocks noGrp="1"/>
          </p:cNvSpPr>
          <p:nvPr>
            <p:ph type="dt" sz="half" idx="10"/>
          </p:nvPr>
        </p:nvSpPr>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68313" y="260350"/>
            <a:ext cx="8229600" cy="796925"/>
          </a:xfrm>
        </p:spPr>
        <p:txBody>
          <a:bodyPr>
            <a:normAutofit/>
          </a:bodyPr>
          <a:lstStyle/>
          <a:p>
            <a:r>
              <a:rPr lang="en-US" altLang="zh-TW" b="1" dirty="0" smtClean="0"/>
              <a:t>Some Scriptures to Remind Us</a:t>
            </a:r>
            <a:endParaRPr lang="zh-TW" altLang="en-US" b="1" dirty="0" smtClean="0"/>
          </a:p>
        </p:txBody>
      </p:sp>
      <p:sp>
        <p:nvSpPr>
          <p:cNvPr id="3" name="Content Placeholder 2"/>
          <p:cNvSpPr>
            <a:spLocks noGrp="1"/>
          </p:cNvSpPr>
          <p:nvPr>
            <p:ph idx="1"/>
          </p:nvPr>
        </p:nvSpPr>
        <p:spPr>
          <a:xfrm>
            <a:off x="0" y="990600"/>
            <a:ext cx="9144000" cy="5435600"/>
          </a:xfrm>
        </p:spPr>
        <p:txBody>
          <a:bodyPr>
            <a:normAutofit fontScale="92500" lnSpcReduction="10000"/>
          </a:bodyPr>
          <a:lstStyle/>
          <a:p>
            <a:pPr marL="514350" indent="-514350">
              <a:lnSpc>
                <a:spcPct val="80000"/>
              </a:lnSpc>
            </a:pPr>
            <a:endParaRPr lang="zh-TW" altLang="en-US" sz="3400" dirty="0" smtClean="0"/>
          </a:p>
          <a:p>
            <a:pPr marL="514350" indent="-514350">
              <a:lnSpc>
                <a:spcPct val="80000"/>
              </a:lnSpc>
            </a:pPr>
            <a:r>
              <a:rPr lang="en-US" altLang="zh-TW" sz="4000" b="1" dirty="0" smtClean="0"/>
              <a:t>2 </a:t>
            </a:r>
            <a:r>
              <a:rPr lang="en-US" altLang="zh-TW" sz="4000" b="1" dirty="0" err="1" smtClean="0"/>
              <a:t>Cor</a:t>
            </a:r>
            <a:r>
              <a:rPr lang="en-US" altLang="zh-TW" sz="4000" b="1" dirty="0" smtClean="0"/>
              <a:t> </a:t>
            </a:r>
            <a:r>
              <a:rPr lang="zh-TW" altLang="en-US" sz="4000" b="1" dirty="0" smtClean="0"/>
              <a:t>哥林多後書 </a:t>
            </a:r>
            <a:r>
              <a:rPr lang="en-US" altLang="zh-TW" sz="4000" b="1" dirty="0" smtClean="0"/>
              <a:t>4:16-18</a:t>
            </a:r>
          </a:p>
          <a:p>
            <a:pPr marL="914400" lvl="1" indent="-514350">
              <a:lnSpc>
                <a:spcPct val="80000"/>
              </a:lnSpc>
              <a:buNone/>
            </a:pPr>
            <a:r>
              <a:rPr lang="zh-TW" altLang="en-US" dirty="0" smtClean="0">
                <a:latin typeface="新細明體" pitchFamily="18" charset="-120"/>
              </a:rPr>
              <a:t>  </a:t>
            </a:r>
            <a:r>
              <a:rPr lang="zh-TW" altLang="en-US" sz="3600" dirty="0" smtClean="0">
                <a:latin typeface="新細明體" pitchFamily="18" charset="-120"/>
              </a:rPr>
              <a:t>所以我們不喪膽</a:t>
            </a:r>
            <a:r>
              <a:rPr lang="en-US" altLang="zh-TW" sz="3600" dirty="0" smtClean="0">
                <a:latin typeface="新細明體" pitchFamily="18" charset="-120"/>
              </a:rPr>
              <a:t>..</a:t>
            </a:r>
            <a:r>
              <a:rPr lang="en-US" altLang="zh-TW" dirty="0" smtClean="0">
                <a:latin typeface="新細明體" pitchFamily="18" charset="-120"/>
              </a:rPr>
              <a:t>.</a:t>
            </a:r>
          </a:p>
          <a:p>
            <a:pPr marL="514350" indent="-514350">
              <a:lnSpc>
                <a:spcPct val="80000"/>
              </a:lnSpc>
              <a:buNone/>
            </a:pPr>
            <a:r>
              <a:rPr lang="en-US" altLang="zh-TW" dirty="0" smtClean="0">
                <a:latin typeface="新細明體" pitchFamily="18" charset="-120"/>
              </a:rPr>
              <a:t>	</a:t>
            </a:r>
            <a:r>
              <a:rPr lang="en-US" sz="3900" dirty="0" smtClean="0"/>
              <a:t>Therefore we do not lose heart…</a:t>
            </a:r>
            <a:endParaRPr lang="zh-TW" altLang="en-US" sz="3900" dirty="0" smtClean="0">
              <a:latin typeface="新細明體" pitchFamily="18" charset="-120"/>
            </a:endParaRPr>
          </a:p>
          <a:p>
            <a:pPr marL="514350" indent="-514350">
              <a:lnSpc>
                <a:spcPct val="80000"/>
              </a:lnSpc>
            </a:pPr>
            <a:r>
              <a:rPr lang="en-US" sz="4000" b="1" dirty="0" smtClean="0"/>
              <a:t>1 Tim </a:t>
            </a:r>
            <a:r>
              <a:rPr lang="en-US" sz="4000" b="1" dirty="0" smtClean="0">
                <a:latin typeface="Adobe 黑体 Std R"/>
                <a:sym typeface="Adobe 黑体 Std R"/>
              </a:rPr>
              <a:t>提</a:t>
            </a:r>
            <a:r>
              <a:rPr lang="zh-TW" altLang="en-US" sz="4000" b="1" dirty="0" smtClean="0"/>
              <a:t>前</a:t>
            </a:r>
            <a:r>
              <a:rPr lang="zh-TW" altLang="en-US" sz="4000" b="1" dirty="0" smtClean="0">
                <a:solidFill>
                  <a:srgbClr val="9900CC"/>
                </a:solidFill>
              </a:rPr>
              <a:t> </a:t>
            </a:r>
            <a:r>
              <a:rPr lang="en-US" sz="4000" b="1" dirty="0" smtClean="0"/>
              <a:t>1:5</a:t>
            </a:r>
          </a:p>
          <a:p>
            <a:pPr marL="514350" indent="-514350">
              <a:lnSpc>
                <a:spcPct val="80000"/>
              </a:lnSpc>
              <a:buNone/>
            </a:pPr>
            <a:r>
              <a:rPr lang="en-US" altLang="zh-TW" sz="4000" dirty="0" smtClean="0"/>
              <a:t>	</a:t>
            </a:r>
            <a:r>
              <a:rPr lang="zh-TW" altLang="en-US" sz="3600" dirty="0" smtClean="0"/>
              <a:t>但命令的總歸就是愛</a:t>
            </a:r>
            <a:r>
              <a:rPr lang="en-US" altLang="zh-TW" sz="4000" dirty="0" smtClean="0"/>
              <a:t>…</a:t>
            </a:r>
          </a:p>
          <a:p>
            <a:pPr marL="514350" indent="-514350">
              <a:lnSpc>
                <a:spcPct val="80000"/>
              </a:lnSpc>
              <a:buNone/>
            </a:pPr>
            <a:r>
              <a:rPr lang="en-US" sz="4000" b="1" dirty="0" smtClean="0"/>
              <a:t>	</a:t>
            </a:r>
            <a:r>
              <a:rPr lang="en-US" sz="4000" dirty="0" smtClean="0"/>
              <a:t>Now the purpose of the commandment is love…</a:t>
            </a:r>
            <a:endParaRPr lang="en-US" sz="4000" b="1" dirty="0" smtClean="0"/>
          </a:p>
          <a:p>
            <a:pPr marL="514350" indent="-514350">
              <a:lnSpc>
                <a:spcPct val="80000"/>
              </a:lnSpc>
            </a:pPr>
            <a:r>
              <a:rPr lang="en-US" sz="4000" b="1" dirty="0" smtClean="0"/>
              <a:t>2 Tim</a:t>
            </a:r>
            <a:r>
              <a:rPr lang="en-US" sz="4000" dirty="0" smtClean="0">
                <a:latin typeface="Adobe 黑体 Std R"/>
                <a:sym typeface="Adobe 黑体 Std R"/>
              </a:rPr>
              <a:t> </a:t>
            </a:r>
            <a:r>
              <a:rPr lang="en-US" sz="4000" b="1" dirty="0" smtClean="0">
                <a:latin typeface="Adobe 黑体 Std R"/>
                <a:sym typeface="Adobe 黑体 Std R"/>
              </a:rPr>
              <a:t>提</a:t>
            </a:r>
            <a:r>
              <a:rPr lang="zh-TW" altLang="en-US" sz="4000" b="1" dirty="0" smtClean="0"/>
              <a:t>後</a:t>
            </a:r>
            <a:r>
              <a:rPr lang="en-US" sz="4000" b="1" dirty="0" smtClean="0"/>
              <a:t>1:7</a:t>
            </a:r>
          </a:p>
          <a:p>
            <a:pPr marL="514350" indent="-514350">
              <a:lnSpc>
                <a:spcPct val="80000"/>
              </a:lnSpc>
              <a:buNone/>
            </a:pPr>
            <a:r>
              <a:rPr lang="en-US" altLang="zh-TW" sz="4000" dirty="0" smtClean="0"/>
              <a:t>	</a:t>
            </a:r>
            <a:r>
              <a:rPr lang="zh-TW" altLang="en-US" sz="3600" dirty="0" smtClean="0"/>
              <a:t>因為神賜給我</a:t>
            </a:r>
            <a:r>
              <a:rPr lang="zh-TW" altLang="en-US" sz="3600" dirty="0" smtClean="0"/>
              <a:t>們</a:t>
            </a:r>
            <a:r>
              <a:rPr lang="zh-TW" altLang="en-US" sz="4000" dirty="0" smtClean="0"/>
              <a:t>，</a:t>
            </a:r>
            <a:r>
              <a:rPr lang="zh-TW" altLang="en-US" sz="3500" dirty="0" smtClean="0"/>
              <a:t>不</a:t>
            </a:r>
            <a:r>
              <a:rPr lang="zh-TW" altLang="en-US" sz="3500" dirty="0" smtClean="0"/>
              <a:t>是膽怯的心</a:t>
            </a:r>
            <a:r>
              <a:rPr lang="en-US" altLang="zh-TW" sz="4000" dirty="0" smtClean="0"/>
              <a:t>…</a:t>
            </a:r>
            <a:endParaRPr lang="en-US" altLang="zh-TW" sz="4000" dirty="0" smtClean="0"/>
          </a:p>
          <a:p>
            <a:pPr marL="514350" indent="-514350">
              <a:lnSpc>
                <a:spcPct val="80000"/>
              </a:lnSpc>
              <a:buNone/>
            </a:pPr>
            <a:r>
              <a:rPr lang="en-US" altLang="zh-TW" sz="4000" dirty="0" smtClean="0">
                <a:latin typeface="新細明體" pitchFamily="18" charset="-120"/>
              </a:rPr>
              <a:t>	</a:t>
            </a:r>
            <a:r>
              <a:rPr lang="en-US" sz="4000" dirty="0" smtClean="0"/>
              <a:t>God has not given </a:t>
            </a:r>
            <a:r>
              <a:rPr lang="en-US" sz="4000" dirty="0" smtClean="0"/>
              <a:t>us a spirit of fear …</a:t>
            </a:r>
            <a:endParaRPr lang="zh-TW" altLang="en-US" sz="4000" dirty="0" smtClean="0">
              <a:latin typeface="新細明體" pitchFamily="18"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6150" name="Rectangle 3"/>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p>
              <a:pPr algn="ctr">
                <a:spcBef>
                  <a:spcPct val="50000"/>
                </a:spcBef>
              </a:pPr>
              <a:endParaRPr lang="en-US" altLang="zh-TW">
                <a:solidFill>
                  <a:srgbClr val="008000"/>
                </a:solidFill>
              </a:endParaRPr>
            </a:p>
            <a:p>
              <a:pPr algn="ctr"/>
              <a:endParaRPr lang="zh-TW" altLang="en-US" sz="2400">
                <a:ea typeface="Arial Unicode MS" pitchFamily="34" charset="-128"/>
                <a:cs typeface="Arial Unicode MS" pitchFamily="34" charset="-128"/>
              </a:endParaRPr>
            </a:p>
          </p:txBody>
        </p:sp>
        <p:sp>
          <p:nvSpPr>
            <p:cNvPr id="6151" name="AutoShape 4" descr="Zig zag"/>
            <p:cNvSpPr>
              <a:spLocks noChangeArrowheads="1"/>
            </p:cNvSpPr>
            <p:nvPr/>
          </p:nvSpPr>
          <p:spPr bwMode="auto">
            <a:xfrm>
              <a:off x="768" y="384"/>
              <a:ext cx="4272" cy="1200"/>
            </a:xfrm>
            <a:prstGeom prst="triangle">
              <a:avLst>
                <a:gd name="adj" fmla="val 50000"/>
              </a:avLst>
            </a:prstGeom>
            <a:pattFill prst="zigZag">
              <a:fgClr>
                <a:srgbClr val="CCFFFF"/>
              </a:fgClr>
              <a:bgClr>
                <a:srgbClr val="FFFFFF"/>
              </a:bgClr>
            </a:pattFill>
            <a:ln w="38100">
              <a:solidFill>
                <a:srgbClr val="000099"/>
              </a:solidFill>
              <a:miter lim="800000"/>
              <a:headEnd/>
              <a:tailEnd/>
            </a:ln>
          </p:spPr>
          <p:txBody>
            <a:bodyPr wrap="none" anchor="ctr"/>
            <a:lstStyle/>
            <a:p>
              <a:pPr algn="ctr"/>
              <a:endParaRPr lang="zh-TW" altLang="en-US" sz="2400">
                <a:solidFill>
                  <a:srgbClr val="CC00FF"/>
                </a:solidFill>
              </a:endParaRPr>
            </a:p>
          </p:txBody>
        </p:sp>
        <p:sp>
          <p:nvSpPr>
            <p:cNvPr id="6152" name="Text Box 5"/>
            <p:cNvSpPr txBox="1">
              <a:spLocks noChangeArrowheads="1"/>
            </p:cNvSpPr>
            <p:nvPr/>
          </p:nvSpPr>
          <p:spPr bwMode="auto">
            <a:xfrm>
              <a:off x="1872" y="144"/>
              <a:ext cx="2304" cy="273"/>
            </a:xfrm>
            <a:prstGeom prst="rect">
              <a:avLst/>
            </a:prstGeom>
            <a:noFill/>
            <a:ln w="9525">
              <a:noFill/>
              <a:miter lim="800000"/>
              <a:headEnd/>
              <a:tailEnd/>
            </a:ln>
          </p:spPr>
          <p:txBody>
            <a:bodyPr>
              <a:spAutoFit/>
            </a:bodyPr>
            <a:lstStyle/>
            <a:p>
              <a:pPr algn="ctr">
                <a:lnSpc>
                  <a:spcPct val="80000"/>
                </a:lnSpc>
                <a:spcBef>
                  <a:spcPct val="50000"/>
                </a:spcBef>
              </a:pPr>
              <a:r>
                <a:rPr lang="zh-TW" altLang="en-US" sz="2400" b="1">
                  <a:solidFill>
                    <a:srgbClr val="FF0000"/>
                  </a:solidFill>
                </a:rPr>
                <a:t>榮耀神 </a:t>
              </a:r>
              <a:r>
                <a:rPr lang="en-US" altLang="zh-TW" sz="2800" b="1">
                  <a:solidFill>
                    <a:srgbClr val="FF0000"/>
                  </a:solidFill>
                </a:rPr>
                <a:t>Glorifying God</a:t>
              </a:r>
            </a:p>
          </p:txBody>
        </p:sp>
        <p:sp>
          <p:nvSpPr>
            <p:cNvPr id="6153" name="Rectangle 6"/>
            <p:cNvSpPr>
              <a:spLocks noChangeArrowheads="1"/>
            </p:cNvSpPr>
            <p:nvPr/>
          </p:nvSpPr>
          <p:spPr bwMode="auto">
            <a:xfrm>
              <a:off x="1488" y="1584"/>
              <a:ext cx="624" cy="2016"/>
            </a:xfrm>
            <a:prstGeom prst="rect">
              <a:avLst/>
            </a:prstGeom>
            <a:solidFill>
              <a:srgbClr val="FFFFCC"/>
            </a:solidFill>
            <a:ln w="28575">
              <a:solidFill>
                <a:srgbClr val="FF9900"/>
              </a:solidFill>
              <a:miter lim="800000"/>
              <a:headEnd/>
              <a:tailEnd/>
            </a:ln>
          </p:spPr>
          <p:txBody>
            <a:bodyPr wrap="none" anchor="ctr"/>
            <a:lstStyle/>
            <a:p>
              <a:endParaRPr lang="en-US"/>
            </a:p>
          </p:txBody>
        </p:sp>
        <p:sp>
          <p:nvSpPr>
            <p:cNvPr id="6154" name="Rectangle 7"/>
            <p:cNvSpPr>
              <a:spLocks noChangeArrowheads="1"/>
            </p:cNvSpPr>
            <p:nvPr/>
          </p:nvSpPr>
          <p:spPr bwMode="auto">
            <a:xfrm>
              <a:off x="2640" y="1584"/>
              <a:ext cx="624" cy="2016"/>
            </a:xfrm>
            <a:prstGeom prst="rect">
              <a:avLst/>
            </a:prstGeom>
            <a:solidFill>
              <a:srgbClr val="FFCCFF"/>
            </a:solidFill>
            <a:ln w="28575">
              <a:solidFill>
                <a:srgbClr val="FF00FF"/>
              </a:solidFill>
              <a:miter lim="800000"/>
              <a:headEnd/>
              <a:tailEnd/>
            </a:ln>
          </p:spPr>
          <p:txBody>
            <a:bodyPr wrap="none" anchor="ctr"/>
            <a:lstStyle/>
            <a:p>
              <a:endParaRPr lang="en-US"/>
            </a:p>
          </p:txBody>
        </p:sp>
        <p:sp>
          <p:nvSpPr>
            <p:cNvPr id="6155" name="Rectangle 8"/>
            <p:cNvSpPr>
              <a:spLocks noChangeArrowheads="1"/>
            </p:cNvSpPr>
            <p:nvPr/>
          </p:nvSpPr>
          <p:spPr bwMode="auto">
            <a:xfrm>
              <a:off x="3792" y="1584"/>
              <a:ext cx="624" cy="2016"/>
            </a:xfrm>
            <a:prstGeom prst="rect">
              <a:avLst/>
            </a:prstGeom>
            <a:solidFill>
              <a:schemeClr val="folHlink"/>
            </a:solidFill>
            <a:ln w="28575">
              <a:solidFill>
                <a:srgbClr val="CC3300"/>
              </a:solidFill>
              <a:miter lim="800000"/>
              <a:headEnd/>
              <a:tailEnd/>
            </a:ln>
          </p:spPr>
          <p:txBody>
            <a:bodyPr wrap="none" anchor="ctr"/>
            <a:lstStyle/>
            <a:p>
              <a:endParaRPr lang="en-US"/>
            </a:p>
          </p:txBody>
        </p:sp>
        <p:sp>
          <p:nvSpPr>
            <p:cNvPr id="6156" name="Rectangle 9"/>
            <p:cNvSpPr>
              <a:spLocks noChangeArrowheads="1"/>
            </p:cNvSpPr>
            <p:nvPr/>
          </p:nvSpPr>
          <p:spPr bwMode="auto">
            <a:xfrm>
              <a:off x="1104" y="3600"/>
              <a:ext cx="3744" cy="576"/>
            </a:xfrm>
            <a:prstGeom prst="rect">
              <a:avLst/>
            </a:prstGeom>
            <a:solidFill>
              <a:schemeClr val="accent2"/>
            </a:solidFill>
            <a:ln w="9525">
              <a:solidFill>
                <a:schemeClr val="tx1"/>
              </a:solidFill>
              <a:miter lim="800000"/>
              <a:headEnd/>
              <a:tailEnd/>
            </a:ln>
          </p:spPr>
          <p:txBody>
            <a:bodyPr wrap="none" anchor="ctr"/>
            <a:lstStyle/>
            <a:p>
              <a:pPr algn="ctr"/>
              <a:r>
                <a:rPr lang="zh-TW" altLang="en-US" sz="3200" b="1" dirty="0"/>
                <a:t>耶穌基督</a:t>
              </a:r>
            </a:p>
            <a:p>
              <a:pPr algn="ctr"/>
              <a:r>
                <a:rPr lang="en-US" altLang="zh-TW" sz="2800" b="1" dirty="0"/>
                <a:t>JESUS CHRIST</a:t>
              </a:r>
            </a:p>
          </p:txBody>
        </p:sp>
        <p:sp>
          <p:nvSpPr>
            <p:cNvPr id="6157" name="Line 10"/>
            <p:cNvSpPr>
              <a:spLocks noChangeShapeType="1"/>
            </p:cNvSpPr>
            <p:nvPr/>
          </p:nvSpPr>
          <p:spPr bwMode="auto">
            <a:xfrm>
              <a:off x="1680" y="1104"/>
              <a:ext cx="2544" cy="1"/>
            </a:xfrm>
            <a:prstGeom prst="line">
              <a:avLst/>
            </a:prstGeom>
            <a:noFill/>
            <a:ln w="38100">
              <a:solidFill>
                <a:srgbClr val="FF9900"/>
              </a:solidFill>
              <a:prstDash val="sysDot"/>
              <a:miter lim="800000"/>
              <a:headEnd/>
              <a:tailEnd/>
            </a:ln>
          </p:spPr>
          <p:txBody>
            <a:bodyPr wrap="none"/>
            <a:lstStyle/>
            <a:p>
              <a:endParaRPr lang="en-US"/>
            </a:p>
          </p:txBody>
        </p:sp>
        <p:sp>
          <p:nvSpPr>
            <p:cNvPr id="6158" name="Text Box 11"/>
            <p:cNvSpPr txBox="1">
              <a:spLocks noChangeArrowheads="1"/>
            </p:cNvSpPr>
            <p:nvPr/>
          </p:nvSpPr>
          <p:spPr bwMode="auto">
            <a:xfrm>
              <a:off x="2208" y="576"/>
              <a:ext cx="1392" cy="430"/>
            </a:xfrm>
            <a:prstGeom prst="rect">
              <a:avLst/>
            </a:prstGeom>
            <a:noFill/>
            <a:ln w="9525">
              <a:noFill/>
              <a:miter lim="800000"/>
              <a:headEnd/>
              <a:tailEnd/>
            </a:ln>
          </p:spPr>
          <p:txBody>
            <a:bodyPr>
              <a:spAutoFit/>
            </a:bodyPr>
            <a:lstStyle/>
            <a:p>
              <a:pPr algn="ctr">
                <a:lnSpc>
                  <a:spcPct val="60000"/>
                </a:lnSpc>
                <a:spcBef>
                  <a:spcPct val="50000"/>
                </a:spcBef>
              </a:pPr>
              <a:r>
                <a:rPr lang="zh-TW" altLang="en-US" sz="2800" b="1">
                  <a:solidFill>
                    <a:srgbClr val="000099"/>
                  </a:solidFill>
                </a:rPr>
                <a:t>敬  拜</a:t>
              </a:r>
              <a:r>
                <a:rPr lang="zh-TW" altLang="en-US" sz="2400" b="1">
                  <a:solidFill>
                    <a:srgbClr val="000099"/>
                  </a:solidFill>
                </a:rPr>
                <a:t> </a:t>
              </a:r>
            </a:p>
            <a:p>
              <a:pPr algn="ctr">
                <a:lnSpc>
                  <a:spcPct val="60000"/>
                </a:lnSpc>
                <a:spcBef>
                  <a:spcPct val="50000"/>
                </a:spcBef>
              </a:pPr>
              <a:r>
                <a:rPr lang="en-US" altLang="zh-TW" sz="2000" b="1">
                  <a:solidFill>
                    <a:srgbClr val="000099"/>
                  </a:solidFill>
                </a:rPr>
                <a:t>Worship</a:t>
              </a:r>
            </a:p>
          </p:txBody>
        </p:sp>
        <p:sp>
          <p:nvSpPr>
            <p:cNvPr id="6159" name="Text Box 12"/>
            <p:cNvSpPr txBox="1">
              <a:spLocks noChangeArrowheads="1"/>
            </p:cNvSpPr>
            <p:nvPr/>
          </p:nvSpPr>
          <p:spPr bwMode="auto">
            <a:xfrm>
              <a:off x="1824" y="720"/>
              <a:ext cx="864" cy="446"/>
            </a:xfrm>
            <a:prstGeom prst="rect">
              <a:avLst/>
            </a:prstGeom>
            <a:noFill/>
            <a:ln w="9525">
              <a:noFill/>
              <a:miter lim="800000"/>
              <a:headEnd/>
              <a:tailEnd/>
            </a:ln>
          </p:spPr>
          <p:txBody>
            <a:bodyPr>
              <a:spAutoFit/>
            </a:bodyPr>
            <a:lstStyle/>
            <a:p>
              <a:pPr>
                <a:spcBef>
                  <a:spcPct val="50000"/>
                </a:spcBef>
              </a:pPr>
              <a:r>
                <a:rPr lang="zh-TW" altLang="en-US" sz="1600" b="1">
                  <a:solidFill>
                    <a:srgbClr val="008000"/>
                  </a:solidFill>
                </a:rPr>
                <a:t>約</a:t>
              </a:r>
              <a:r>
                <a:rPr lang="en-US" altLang="zh-TW" sz="1600" b="1">
                  <a:solidFill>
                    <a:srgbClr val="008000"/>
                  </a:solidFill>
                </a:rPr>
                <a:t>(Jn) 4:24</a:t>
              </a:r>
              <a:r>
                <a:rPr lang="en-US" altLang="zh-TW">
                  <a:solidFill>
                    <a:srgbClr val="008000"/>
                  </a:solidFill>
                </a:rPr>
                <a:t> </a:t>
              </a:r>
            </a:p>
          </p:txBody>
        </p:sp>
        <p:sp>
          <p:nvSpPr>
            <p:cNvPr id="6160" name="Text Box 13"/>
            <p:cNvSpPr txBox="1">
              <a:spLocks noChangeArrowheads="1"/>
            </p:cNvSpPr>
            <p:nvPr/>
          </p:nvSpPr>
          <p:spPr bwMode="auto">
            <a:xfrm>
              <a:off x="2208" y="1152"/>
              <a:ext cx="1392" cy="457"/>
            </a:xfrm>
            <a:prstGeom prst="rect">
              <a:avLst/>
            </a:prstGeom>
            <a:noFill/>
            <a:ln w="9525">
              <a:noFill/>
              <a:miter lim="800000"/>
              <a:headEnd/>
              <a:tailEnd/>
            </a:ln>
          </p:spPr>
          <p:txBody>
            <a:bodyPr>
              <a:spAutoFit/>
            </a:bodyPr>
            <a:lstStyle/>
            <a:p>
              <a:pPr algn="ctr">
                <a:lnSpc>
                  <a:spcPct val="80000"/>
                </a:lnSpc>
                <a:spcBef>
                  <a:spcPct val="50000"/>
                </a:spcBef>
              </a:pPr>
              <a:r>
                <a:rPr lang="zh-TW" altLang="en-US" sz="2800" b="1">
                  <a:solidFill>
                    <a:srgbClr val="000099"/>
                  </a:solidFill>
                </a:rPr>
                <a:t>事    奉</a:t>
              </a:r>
              <a:r>
                <a:rPr lang="zh-TW" altLang="en-US" sz="2400" b="1">
                  <a:solidFill>
                    <a:srgbClr val="000099"/>
                  </a:solidFill>
                </a:rPr>
                <a:t>    </a:t>
              </a:r>
              <a:r>
                <a:rPr lang="en-US" altLang="zh-TW" sz="2400" b="1">
                  <a:solidFill>
                    <a:srgbClr val="000099"/>
                  </a:solidFill>
                </a:rPr>
                <a:t>Service</a:t>
              </a:r>
            </a:p>
          </p:txBody>
        </p:sp>
        <p:sp>
          <p:nvSpPr>
            <p:cNvPr id="6161" name="Text Box 14"/>
            <p:cNvSpPr txBox="1">
              <a:spLocks noChangeArrowheads="1"/>
            </p:cNvSpPr>
            <p:nvPr/>
          </p:nvSpPr>
          <p:spPr bwMode="auto">
            <a:xfrm>
              <a:off x="1488" y="1248"/>
              <a:ext cx="1008" cy="346"/>
            </a:xfrm>
            <a:prstGeom prst="rect">
              <a:avLst/>
            </a:prstGeom>
            <a:noFill/>
            <a:ln w="9525">
              <a:noFill/>
              <a:miter lim="800000"/>
              <a:headEnd/>
              <a:tailEnd/>
            </a:ln>
          </p:spPr>
          <p:txBody>
            <a:bodyPr>
              <a:spAutoFit/>
            </a:bodyPr>
            <a:lstStyle/>
            <a:p>
              <a:pPr>
                <a:spcBef>
                  <a:spcPct val="50000"/>
                </a:spcBef>
              </a:pPr>
              <a:r>
                <a:rPr lang="zh-TW" altLang="en-US" sz="1600" b="1" dirty="0">
                  <a:solidFill>
                    <a:srgbClr val="9900CC"/>
                  </a:solidFill>
                </a:rPr>
                <a:t>林前 </a:t>
              </a:r>
              <a:r>
                <a:rPr lang="en-US" altLang="zh-TW" sz="1600" b="1" dirty="0">
                  <a:solidFill>
                    <a:srgbClr val="9900CC"/>
                  </a:solidFill>
                </a:rPr>
                <a:t>(1 Co)     </a:t>
              </a:r>
              <a:r>
                <a:rPr lang="en-US" altLang="zh-TW" sz="1400" b="1" dirty="0">
                  <a:solidFill>
                    <a:srgbClr val="9900CC"/>
                  </a:solidFill>
                </a:rPr>
                <a:t>3:5~17</a:t>
              </a:r>
            </a:p>
          </p:txBody>
        </p:sp>
        <p:sp>
          <p:nvSpPr>
            <p:cNvPr id="6162" name="Text Box 15"/>
            <p:cNvSpPr txBox="1">
              <a:spLocks noChangeArrowheads="1"/>
            </p:cNvSpPr>
            <p:nvPr/>
          </p:nvSpPr>
          <p:spPr bwMode="auto">
            <a:xfrm>
              <a:off x="3408" y="1248"/>
              <a:ext cx="816" cy="366"/>
            </a:xfrm>
            <a:prstGeom prst="rect">
              <a:avLst/>
            </a:prstGeom>
            <a:noFill/>
            <a:ln w="9525">
              <a:noFill/>
              <a:miter lim="800000"/>
              <a:headEnd/>
              <a:tailEnd/>
            </a:ln>
          </p:spPr>
          <p:txBody>
            <a:bodyPr>
              <a:spAutoFit/>
            </a:bodyPr>
            <a:lstStyle/>
            <a:p>
              <a:pPr>
                <a:spcBef>
                  <a:spcPct val="50000"/>
                </a:spcBef>
              </a:pPr>
              <a:r>
                <a:rPr lang="zh-TW" altLang="en-US" sz="1600" b="1">
                  <a:solidFill>
                    <a:srgbClr val="9900CC"/>
                  </a:solidFill>
                </a:rPr>
                <a:t>羅 </a:t>
              </a:r>
              <a:r>
                <a:rPr lang="en-US" altLang="zh-TW" sz="1600" b="1">
                  <a:solidFill>
                    <a:srgbClr val="9900CC"/>
                  </a:solidFill>
                </a:rPr>
                <a:t>(Ro) 12:1~2</a:t>
              </a:r>
            </a:p>
          </p:txBody>
        </p:sp>
        <p:sp>
          <p:nvSpPr>
            <p:cNvPr id="6163" name="Text Box 16"/>
            <p:cNvSpPr txBox="1">
              <a:spLocks noChangeArrowheads="1"/>
            </p:cNvSpPr>
            <p:nvPr/>
          </p:nvSpPr>
          <p:spPr bwMode="auto">
            <a:xfrm>
              <a:off x="3216" y="864"/>
              <a:ext cx="816" cy="212"/>
            </a:xfrm>
            <a:prstGeom prst="rect">
              <a:avLst/>
            </a:prstGeom>
            <a:noFill/>
            <a:ln w="9525">
              <a:noFill/>
              <a:miter lim="800000"/>
              <a:headEnd/>
              <a:tailEnd/>
            </a:ln>
          </p:spPr>
          <p:txBody>
            <a:bodyPr>
              <a:spAutoFit/>
            </a:bodyPr>
            <a:lstStyle/>
            <a:p>
              <a:pPr>
                <a:spcBef>
                  <a:spcPct val="50000"/>
                </a:spcBef>
              </a:pPr>
              <a:r>
                <a:rPr lang="zh-TW" altLang="en-US" sz="1600" b="1">
                  <a:solidFill>
                    <a:srgbClr val="008000"/>
                  </a:solidFill>
                </a:rPr>
                <a:t>羅</a:t>
              </a:r>
              <a:r>
                <a:rPr lang="en-US" altLang="zh-TW" sz="1600" b="1">
                  <a:solidFill>
                    <a:srgbClr val="008000"/>
                  </a:solidFill>
                </a:rPr>
                <a:t>(Ro)11:36</a:t>
              </a:r>
            </a:p>
          </p:txBody>
        </p:sp>
        <p:sp>
          <p:nvSpPr>
            <p:cNvPr id="6164" name="Text Box 17"/>
            <p:cNvSpPr txBox="1">
              <a:spLocks noChangeArrowheads="1"/>
            </p:cNvSpPr>
            <p:nvPr/>
          </p:nvSpPr>
          <p:spPr bwMode="auto">
            <a:xfrm>
              <a:off x="1776" y="1632"/>
              <a:ext cx="288" cy="1093"/>
            </a:xfrm>
            <a:prstGeom prst="rect">
              <a:avLst/>
            </a:prstGeom>
            <a:noFill/>
            <a:ln w="9525">
              <a:noFill/>
              <a:miter lim="800000"/>
              <a:headEnd/>
              <a:tailEnd/>
            </a:ln>
          </p:spPr>
          <p:txBody>
            <a:bodyPr>
              <a:spAutoFit/>
            </a:bodyPr>
            <a:lstStyle/>
            <a:p>
              <a:pPr>
                <a:lnSpc>
                  <a:spcPct val="80000"/>
                </a:lnSpc>
                <a:spcBef>
                  <a:spcPct val="50000"/>
                </a:spcBef>
              </a:pPr>
              <a:r>
                <a:rPr lang="zh-TW" altLang="en-US" sz="2400" b="1"/>
                <a:t>教導</a:t>
              </a:r>
            </a:p>
            <a:p>
              <a:pPr>
                <a:lnSpc>
                  <a:spcPct val="30000"/>
                </a:lnSpc>
                <a:spcBef>
                  <a:spcPct val="50000"/>
                </a:spcBef>
              </a:pPr>
              <a:r>
                <a:rPr lang="zh-TW" altLang="en-US" sz="2400">
                  <a:ea typeface="Arial Unicode MS" pitchFamily="34" charset="-128"/>
                  <a:cs typeface="Arial Unicode MS" pitchFamily="34" charset="-128"/>
                </a:rPr>
                <a:t>⁀做</a:t>
              </a:r>
            </a:p>
            <a:p>
              <a:pPr>
                <a:lnSpc>
                  <a:spcPct val="40000"/>
                </a:lnSpc>
                <a:spcBef>
                  <a:spcPct val="50000"/>
                </a:spcBef>
              </a:pPr>
              <a:r>
                <a:rPr lang="zh-TW" altLang="en-US" sz="2400">
                  <a:ea typeface="Arial Unicode MS" pitchFamily="34" charset="-128"/>
                  <a:cs typeface="Arial Unicode MS" pitchFamily="34" charset="-128"/>
                </a:rPr>
                <a:t>門</a:t>
              </a:r>
            </a:p>
            <a:p>
              <a:pPr>
                <a:lnSpc>
                  <a:spcPct val="20000"/>
                </a:lnSpc>
                <a:spcBef>
                  <a:spcPct val="50000"/>
                </a:spcBef>
              </a:pPr>
              <a:r>
                <a:rPr lang="zh-TW" altLang="en-US" sz="2400">
                  <a:ea typeface="Arial Unicode MS" pitchFamily="34" charset="-128"/>
                  <a:cs typeface="Arial Unicode MS" pitchFamily="34" charset="-128"/>
                </a:rPr>
                <a:t>徒‿</a:t>
              </a:r>
              <a:endParaRPr lang="zh-TW" altLang="en-US" sz="2400"/>
            </a:p>
          </p:txBody>
        </p:sp>
        <p:sp>
          <p:nvSpPr>
            <p:cNvPr id="6165" name="Text Box 18"/>
            <p:cNvSpPr txBox="1">
              <a:spLocks noChangeArrowheads="1"/>
            </p:cNvSpPr>
            <p:nvPr/>
          </p:nvSpPr>
          <p:spPr bwMode="auto">
            <a:xfrm>
              <a:off x="2928" y="1632"/>
              <a:ext cx="288" cy="1323"/>
            </a:xfrm>
            <a:prstGeom prst="rect">
              <a:avLst/>
            </a:prstGeom>
            <a:noFill/>
            <a:ln w="9525">
              <a:noFill/>
              <a:miter lim="800000"/>
              <a:headEnd/>
              <a:tailEnd/>
            </a:ln>
          </p:spPr>
          <p:txBody>
            <a:bodyPr>
              <a:spAutoFit/>
            </a:bodyPr>
            <a:lstStyle/>
            <a:p>
              <a:pPr>
                <a:spcBef>
                  <a:spcPct val="50000"/>
                </a:spcBef>
              </a:pPr>
              <a:r>
                <a:rPr lang="zh-TW" altLang="en-US" sz="2400" b="1"/>
                <a:t>團契生活</a:t>
              </a:r>
            </a:p>
            <a:p>
              <a:pPr>
                <a:spcBef>
                  <a:spcPct val="50000"/>
                </a:spcBef>
              </a:pPr>
              <a:endParaRPr lang="zh-TW" altLang="en-US" sz="2400"/>
            </a:p>
          </p:txBody>
        </p:sp>
        <p:sp>
          <p:nvSpPr>
            <p:cNvPr id="6166" name="Text Box 19"/>
            <p:cNvSpPr txBox="1">
              <a:spLocks noChangeArrowheads="1"/>
            </p:cNvSpPr>
            <p:nvPr/>
          </p:nvSpPr>
          <p:spPr bwMode="auto">
            <a:xfrm>
              <a:off x="4080" y="1632"/>
              <a:ext cx="288" cy="748"/>
            </a:xfrm>
            <a:prstGeom prst="rect">
              <a:avLst/>
            </a:prstGeom>
            <a:noFill/>
            <a:ln w="9525">
              <a:noFill/>
              <a:miter lim="800000"/>
              <a:headEnd/>
              <a:tailEnd/>
            </a:ln>
          </p:spPr>
          <p:txBody>
            <a:bodyPr>
              <a:spAutoFit/>
            </a:bodyPr>
            <a:lstStyle/>
            <a:p>
              <a:pPr>
                <a:spcBef>
                  <a:spcPct val="50000"/>
                </a:spcBef>
              </a:pPr>
              <a:r>
                <a:rPr lang="zh-TW" altLang="en-US" sz="2400" b="1"/>
                <a:t>傳福音</a:t>
              </a:r>
            </a:p>
          </p:txBody>
        </p:sp>
        <p:sp>
          <p:nvSpPr>
            <p:cNvPr id="6167" name="Text Box 20"/>
            <p:cNvSpPr txBox="1">
              <a:spLocks noChangeArrowheads="1"/>
            </p:cNvSpPr>
            <p:nvPr/>
          </p:nvSpPr>
          <p:spPr bwMode="auto">
            <a:xfrm>
              <a:off x="3744" y="2784"/>
              <a:ext cx="768" cy="564"/>
            </a:xfrm>
            <a:prstGeom prst="rect">
              <a:avLst/>
            </a:prstGeom>
            <a:noFill/>
            <a:ln w="9525">
              <a:noFill/>
              <a:miter lim="800000"/>
              <a:headEnd/>
              <a:tailEnd/>
            </a:ln>
          </p:spPr>
          <p:txBody>
            <a:bodyPr>
              <a:spAutoFit/>
            </a:bodyPr>
            <a:lstStyle/>
            <a:p>
              <a:pPr algn="ctr">
                <a:lnSpc>
                  <a:spcPct val="70000"/>
                </a:lnSpc>
                <a:spcBef>
                  <a:spcPct val="50000"/>
                </a:spcBef>
              </a:pPr>
              <a:r>
                <a:rPr lang="zh-TW" altLang="en-US" sz="2400">
                  <a:ea typeface="Arial Unicode MS" pitchFamily="34" charset="-128"/>
                  <a:cs typeface="Arial Unicode MS" pitchFamily="34" charset="-128"/>
                </a:rPr>
                <a:t> </a:t>
              </a:r>
              <a:endParaRPr lang="zh-TW" altLang="en-US" b="1">
                <a:solidFill>
                  <a:srgbClr val="FF9900"/>
                </a:solidFill>
              </a:endParaRPr>
            </a:p>
            <a:p>
              <a:pPr>
                <a:spcBef>
                  <a:spcPct val="50000"/>
                </a:spcBef>
              </a:pPr>
              <a:endParaRPr lang="zh-TW" altLang="en-US" sz="2400" b="1">
                <a:solidFill>
                  <a:srgbClr val="FF9900"/>
                </a:solidFill>
              </a:endParaRPr>
            </a:p>
          </p:txBody>
        </p:sp>
        <p:sp>
          <p:nvSpPr>
            <p:cNvPr id="6168" name="Text Box 21"/>
            <p:cNvSpPr txBox="1">
              <a:spLocks noChangeArrowheads="1"/>
            </p:cNvSpPr>
            <p:nvPr/>
          </p:nvSpPr>
          <p:spPr bwMode="auto">
            <a:xfrm rot="5360361">
              <a:off x="3432" y="2041"/>
              <a:ext cx="1104" cy="288"/>
            </a:xfrm>
            <a:prstGeom prst="rect">
              <a:avLst/>
            </a:prstGeom>
            <a:noFill/>
            <a:ln w="9525">
              <a:noFill/>
              <a:miter lim="800000"/>
              <a:headEnd/>
              <a:tailEnd/>
            </a:ln>
          </p:spPr>
          <p:txBody>
            <a:bodyPr>
              <a:spAutoFit/>
            </a:bodyPr>
            <a:lstStyle/>
            <a:p>
              <a:pPr>
                <a:spcBef>
                  <a:spcPct val="50000"/>
                </a:spcBef>
              </a:pPr>
              <a:r>
                <a:rPr lang="en-US" altLang="zh-TW" sz="2400" b="1"/>
                <a:t>Evangelism</a:t>
              </a:r>
            </a:p>
          </p:txBody>
        </p:sp>
        <p:sp>
          <p:nvSpPr>
            <p:cNvPr id="6169" name="Text Box 22"/>
            <p:cNvSpPr txBox="1">
              <a:spLocks noChangeArrowheads="1"/>
            </p:cNvSpPr>
            <p:nvPr/>
          </p:nvSpPr>
          <p:spPr bwMode="auto">
            <a:xfrm rot="5360361">
              <a:off x="2304" y="2016"/>
              <a:ext cx="1056" cy="288"/>
            </a:xfrm>
            <a:prstGeom prst="rect">
              <a:avLst/>
            </a:prstGeom>
            <a:noFill/>
            <a:ln w="9525">
              <a:noFill/>
              <a:miter lim="800000"/>
              <a:headEnd/>
              <a:tailEnd/>
            </a:ln>
          </p:spPr>
          <p:txBody>
            <a:bodyPr>
              <a:spAutoFit/>
            </a:bodyPr>
            <a:lstStyle/>
            <a:p>
              <a:pPr>
                <a:spcBef>
                  <a:spcPct val="50000"/>
                </a:spcBef>
              </a:pPr>
              <a:r>
                <a:rPr lang="en-US" altLang="zh-TW" sz="2400" b="1"/>
                <a:t>Fellowship</a:t>
              </a:r>
            </a:p>
          </p:txBody>
        </p:sp>
        <p:sp>
          <p:nvSpPr>
            <p:cNvPr id="6170" name="Text Box 23"/>
            <p:cNvSpPr txBox="1">
              <a:spLocks noChangeArrowheads="1"/>
            </p:cNvSpPr>
            <p:nvPr/>
          </p:nvSpPr>
          <p:spPr bwMode="auto">
            <a:xfrm>
              <a:off x="2544" y="2688"/>
              <a:ext cx="768" cy="812"/>
            </a:xfrm>
            <a:prstGeom prst="rect">
              <a:avLst/>
            </a:prstGeom>
            <a:noFill/>
            <a:ln w="9525">
              <a:noFill/>
              <a:miter lim="800000"/>
              <a:headEnd/>
              <a:tailEnd/>
            </a:ln>
          </p:spPr>
          <p:txBody>
            <a:bodyPr>
              <a:spAutoFit/>
            </a:bodyPr>
            <a:lstStyle/>
            <a:p>
              <a:pPr algn="ctr">
                <a:spcBef>
                  <a:spcPct val="50000"/>
                </a:spcBef>
              </a:pPr>
              <a:r>
                <a:rPr lang="zh-TW" altLang="en-US" sz="2400">
                  <a:ea typeface="Arial Unicode MS" pitchFamily="34" charset="-128"/>
                  <a:cs typeface="Arial Unicode MS" pitchFamily="34" charset="-128"/>
                </a:rPr>
                <a:t> </a:t>
              </a:r>
              <a:r>
                <a:rPr lang="zh-TW" altLang="en-US" sz="1600" b="1">
                  <a:solidFill>
                    <a:srgbClr val="000099"/>
                  </a:solidFill>
                  <a:ea typeface="Arial Unicode MS" pitchFamily="34" charset="-128"/>
                  <a:cs typeface="Arial Unicode MS" pitchFamily="34" charset="-128"/>
                </a:rPr>
                <a:t>約</a:t>
              </a:r>
              <a:r>
                <a:rPr lang="en-US" altLang="zh-TW" sz="1600" b="1">
                  <a:solidFill>
                    <a:srgbClr val="000099"/>
                  </a:solidFill>
                  <a:ea typeface="Arial Unicode MS" pitchFamily="34" charset="-128"/>
                  <a:cs typeface="Arial Unicode MS" pitchFamily="34" charset="-128"/>
                </a:rPr>
                <a:t>(Jn) </a:t>
              </a:r>
              <a:r>
                <a:rPr lang="zh-TW" altLang="en-US" sz="1600" b="1">
                  <a:solidFill>
                    <a:srgbClr val="000099"/>
                  </a:solidFill>
                  <a:ea typeface="Arial Unicode MS" pitchFamily="34" charset="-128"/>
                  <a:cs typeface="Arial Unicode MS" pitchFamily="34" charset="-128"/>
                </a:rPr>
                <a:t>13:</a:t>
              </a:r>
              <a:r>
                <a:rPr lang="en-US" altLang="zh-TW" sz="1600" b="1">
                  <a:solidFill>
                    <a:srgbClr val="000099"/>
                  </a:solidFill>
                  <a:ea typeface="Arial Unicode MS" pitchFamily="34" charset="-128"/>
                  <a:cs typeface="Arial Unicode MS" pitchFamily="34" charset="-128"/>
                </a:rPr>
                <a:t>34~35</a:t>
              </a:r>
            </a:p>
            <a:p>
              <a:pPr algn="ctr">
                <a:lnSpc>
                  <a:spcPct val="70000"/>
                </a:lnSpc>
                <a:spcBef>
                  <a:spcPct val="50000"/>
                </a:spcBef>
              </a:pPr>
              <a:r>
                <a:rPr lang="zh-TW" altLang="en-US" sz="1600" b="1">
                  <a:solidFill>
                    <a:srgbClr val="000099"/>
                  </a:solidFill>
                  <a:ea typeface="Arial Unicode MS" pitchFamily="34" charset="-128"/>
                  <a:cs typeface="Arial Unicode MS" pitchFamily="34" charset="-128"/>
                </a:rPr>
                <a:t>徒</a:t>
              </a:r>
              <a:r>
                <a:rPr lang="en-US" altLang="zh-TW" sz="1600" b="1">
                  <a:solidFill>
                    <a:srgbClr val="000099"/>
                  </a:solidFill>
                  <a:ea typeface="Arial Unicode MS" pitchFamily="34" charset="-128"/>
                  <a:cs typeface="Arial Unicode MS" pitchFamily="34" charset="-128"/>
                </a:rPr>
                <a:t>(Ac)</a:t>
              </a:r>
              <a:endParaRPr lang="zh-TW" altLang="en-US" sz="1600" b="1">
                <a:solidFill>
                  <a:srgbClr val="000099"/>
                </a:solidFill>
                <a:ea typeface="Arial Unicode MS" pitchFamily="34" charset="-128"/>
                <a:cs typeface="Arial Unicode MS" pitchFamily="34" charset="-128"/>
              </a:endParaRPr>
            </a:p>
            <a:p>
              <a:pPr algn="ctr">
                <a:lnSpc>
                  <a:spcPct val="70000"/>
                </a:lnSpc>
                <a:spcBef>
                  <a:spcPct val="50000"/>
                </a:spcBef>
              </a:pPr>
              <a:r>
                <a:rPr lang="zh-TW" altLang="en-US" sz="1600" b="1">
                  <a:solidFill>
                    <a:srgbClr val="000099"/>
                  </a:solidFill>
                  <a:ea typeface="Arial Unicode MS" pitchFamily="34" charset="-128"/>
                  <a:cs typeface="Arial Unicode MS" pitchFamily="34" charset="-128"/>
                </a:rPr>
                <a:t>2:42~47</a:t>
              </a:r>
              <a:endParaRPr lang="zh-TW" altLang="en-US" sz="2400" b="1">
                <a:solidFill>
                  <a:srgbClr val="000099"/>
                </a:solidFill>
              </a:endParaRPr>
            </a:p>
          </p:txBody>
        </p:sp>
        <p:sp>
          <p:nvSpPr>
            <p:cNvPr id="6171" name="Text Box 24"/>
            <p:cNvSpPr txBox="1">
              <a:spLocks noChangeArrowheads="1"/>
            </p:cNvSpPr>
            <p:nvPr/>
          </p:nvSpPr>
          <p:spPr bwMode="auto">
            <a:xfrm>
              <a:off x="3696" y="2688"/>
              <a:ext cx="768" cy="821"/>
            </a:xfrm>
            <a:prstGeom prst="rect">
              <a:avLst/>
            </a:prstGeom>
            <a:noFill/>
            <a:ln w="9525">
              <a:noFill/>
              <a:miter lim="800000"/>
              <a:headEnd/>
              <a:tailEnd/>
            </a:ln>
          </p:spPr>
          <p:txBody>
            <a:bodyPr>
              <a:spAutoFit/>
            </a:bodyPr>
            <a:lstStyle/>
            <a:p>
              <a:pPr algn="ctr">
                <a:spcBef>
                  <a:spcPct val="50000"/>
                </a:spcBef>
              </a:pPr>
              <a:r>
                <a:rPr lang="zh-TW" altLang="en-US" sz="2400">
                  <a:solidFill>
                    <a:srgbClr val="FFFF00"/>
                  </a:solidFill>
                  <a:ea typeface="Arial Unicode MS" pitchFamily="34" charset="-128"/>
                  <a:cs typeface="Arial Unicode MS" pitchFamily="34" charset="-128"/>
                </a:rPr>
                <a:t> </a:t>
              </a:r>
              <a:r>
                <a:rPr lang="zh-TW" altLang="en-US" sz="1600" b="1">
                  <a:solidFill>
                    <a:srgbClr val="FFFF00"/>
                  </a:solidFill>
                  <a:ea typeface="Arial Unicode MS" pitchFamily="34" charset="-128"/>
                  <a:cs typeface="Arial Unicode MS" pitchFamily="34" charset="-128"/>
                </a:rPr>
                <a:t>徒</a:t>
              </a:r>
              <a:r>
                <a:rPr lang="en-US" altLang="zh-TW" sz="1600" b="1">
                  <a:solidFill>
                    <a:srgbClr val="FFFF00"/>
                  </a:solidFill>
                  <a:ea typeface="Arial Unicode MS" pitchFamily="34" charset="-128"/>
                  <a:cs typeface="Arial Unicode MS" pitchFamily="34" charset="-128"/>
                </a:rPr>
                <a:t>(Ac)</a:t>
              </a:r>
              <a:endParaRPr lang="zh-TW" altLang="en-US" sz="1600" b="1">
                <a:solidFill>
                  <a:srgbClr val="FFFF00"/>
                </a:solidFill>
                <a:ea typeface="Arial Unicode MS" pitchFamily="34" charset="-128"/>
                <a:cs typeface="Arial Unicode MS" pitchFamily="34" charset="-128"/>
              </a:endParaRPr>
            </a:p>
            <a:p>
              <a:pPr algn="ctr">
                <a:lnSpc>
                  <a:spcPct val="50000"/>
                </a:lnSpc>
                <a:spcBef>
                  <a:spcPct val="50000"/>
                </a:spcBef>
              </a:pPr>
              <a:r>
                <a:rPr lang="en-US" altLang="zh-TW" sz="1600" b="1">
                  <a:solidFill>
                    <a:srgbClr val="FFFF00"/>
                  </a:solidFill>
                  <a:ea typeface="Arial Unicode MS" pitchFamily="34" charset="-128"/>
                  <a:cs typeface="Arial Unicode MS" pitchFamily="34" charset="-128"/>
                </a:rPr>
                <a:t>1:8</a:t>
              </a:r>
            </a:p>
            <a:p>
              <a:pPr algn="ctr">
                <a:lnSpc>
                  <a:spcPct val="70000"/>
                </a:lnSpc>
                <a:spcBef>
                  <a:spcPct val="50000"/>
                </a:spcBef>
              </a:pPr>
              <a:r>
                <a:rPr lang="zh-TW" altLang="en-US" sz="1600" b="1">
                  <a:solidFill>
                    <a:srgbClr val="FFFF00"/>
                  </a:solidFill>
                  <a:ea typeface="Arial Unicode MS" pitchFamily="34" charset="-128"/>
                  <a:cs typeface="Arial Unicode MS" pitchFamily="34" charset="-128"/>
                </a:rPr>
                <a:t>太</a:t>
              </a:r>
              <a:r>
                <a:rPr lang="en-US" altLang="zh-TW" sz="1600" b="1">
                  <a:solidFill>
                    <a:srgbClr val="FFFF00"/>
                  </a:solidFill>
                  <a:ea typeface="Arial Unicode MS" pitchFamily="34" charset="-128"/>
                  <a:cs typeface="Arial Unicode MS" pitchFamily="34" charset="-128"/>
                </a:rPr>
                <a:t>(Mt)</a:t>
              </a:r>
              <a:endParaRPr lang="zh-TW" altLang="en-US" sz="1600" b="1">
                <a:solidFill>
                  <a:srgbClr val="FFFF00"/>
                </a:solidFill>
                <a:ea typeface="Arial Unicode MS" pitchFamily="34" charset="-128"/>
                <a:cs typeface="Arial Unicode MS" pitchFamily="34" charset="-128"/>
              </a:endParaRPr>
            </a:p>
            <a:p>
              <a:pPr algn="ctr">
                <a:lnSpc>
                  <a:spcPct val="70000"/>
                </a:lnSpc>
                <a:spcBef>
                  <a:spcPct val="50000"/>
                </a:spcBef>
              </a:pPr>
              <a:r>
                <a:rPr lang="zh-TW" altLang="en-US" sz="1600" b="1">
                  <a:solidFill>
                    <a:srgbClr val="FFFF00"/>
                  </a:solidFill>
                  <a:ea typeface="Arial Unicode MS" pitchFamily="34" charset="-128"/>
                  <a:cs typeface="Arial Unicode MS" pitchFamily="34" charset="-128"/>
                </a:rPr>
                <a:t>28:18-</a:t>
              </a:r>
              <a:r>
                <a:rPr lang="en-US" altLang="zh-TW" sz="1600" b="1">
                  <a:solidFill>
                    <a:srgbClr val="FFFF00"/>
                  </a:solidFill>
                  <a:ea typeface="Arial Unicode MS" pitchFamily="34" charset="-128"/>
                  <a:cs typeface="Arial Unicode MS" pitchFamily="34" charset="-128"/>
                </a:rPr>
                <a:t>19</a:t>
              </a:r>
            </a:p>
          </p:txBody>
        </p:sp>
        <p:sp>
          <p:nvSpPr>
            <p:cNvPr id="6172" name="Text Box 25"/>
            <p:cNvSpPr txBox="1">
              <a:spLocks noChangeArrowheads="1"/>
            </p:cNvSpPr>
            <p:nvPr/>
          </p:nvSpPr>
          <p:spPr bwMode="auto">
            <a:xfrm rot="5360361">
              <a:off x="1103" y="2066"/>
              <a:ext cx="1153" cy="288"/>
            </a:xfrm>
            <a:prstGeom prst="rect">
              <a:avLst/>
            </a:prstGeom>
            <a:noFill/>
            <a:ln w="9525">
              <a:noFill/>
              <a:miter lim="800000"/>
              <a:headEnd/>
              <a:tailEnd/>
            </a:ln>
          </p:spPr>
          <p:txBody>
            <a:bodyPr>
              <a:spAutoFit/>
            </a:bodyPr>
            <a:lstStyle/>
            <a:p>
              <a:pPr>
                <a:spcBef>
                  <a:spcPct val="50000"/>
                </a:spcBef>
              </a:pPr>
              <a:r>
                <a:rPr lang="en-US" altLang="zh-TW" sz="2400" b="1"/>
                <a:t>Discipleship</a:t>
              </a:r>
            </a:p>
          </p:txBody>
        </p:sp>
        <p:sp>
          <p:nvSpPr>
            <p:cNvPr id="6173" name="Text Box 26"/>
            <p:cNvSpPr txBox="1">
              <a:spLocks noChangeArrowheads="1"/>
            </p:cNvSpPr>
            <p:nvPr/>
          </p:nvSpPr>
          <p:spPr bwMode="auto">
            <a:xfrm>
              <a:off x="1392" y="2688"/>
              <a:ext cx="768" cy="812"/>
            </a:xfrm>
            <a:prstGeom prst="rect">
              <a:avLst/>
            </a:prstGeom>
            <a:noFill/>
            <a:ln w="9525">
              <a:noFill/>
              <a:miter lim="800000"/>
              <a:headEnd/>
              <a:tailEnd/>
            </a:ln>
          </p:spPr>
          <p:txBody>
            <a:bodyPr>
              <a:spAutoFit/>
            </a:bodyPr>
            <a:lstStyle/>
            <a:p>
              <a:pPr algn="ctr">
                <a:spcBef>
                  <a:spcPct val="50000"/>
                </a:spcBef>
              </a:pPr>
              <a:r>
                <a:rPr lang="zh-TW" altLang="en-US" sz="2400">
                  <a:ea typeface="Arial Unicode MS" pitchFamily="34" charset="-128"/>
                  <a:cs typeface="Arial Unicode MS" pitchFamily="34" charset="-128"/>
                </a:rPr>
                <a:t> </a:t>
              </a:r>
              <a:r>
                <a:rPr lang="zh-TW" altLang="en-US" sz="1600" b="1">
                  <a:solidFill>
                    <a:srgbClr val="6600CC"/>
                  </a:solidFill>
                  <a:ea typeface="Arial Unicode MS" pitchFamily="34" charset="-128"/>
                  <a:cs typeface="Arial Unicode MS" pitchFamily="34" charset="-128"/>
                </a:rPr>
                <a:t>太</a:t>
              </a:r>
              <a:r>
                <a:rPr lang="en-US" altLang="zh-TW" sz="1600" b="1">
                  <a:solidFill>
                    <a:srgbClr val="6600CC"/>
                  </a:solidFill>
                  <a:ea typeface="Arial Unicode MS" pitchFamily="34" charset="-128"/>
                  <a:cs typeface="Arial Unicode MS" pitchFamily="34" charset="-128"/>
                </a:rPr>
                <a:t>(Mt)</a:t>
              </a:r>
              <a:endParaRPr lang="zh-TW" altLang="en-US" sz="1600" b="1">
                <a:solidFill>
                  <a:srgbClr val="6600CC"/>
                </a:solidFill>
                <a:ea typeface="Arial Unicode MS" pitchFamily="34" charset="-128"/>
                <a:cs typeface="Arial Unicode MS" pitchFamily="34" charset="-128"/>
              </a:endParaRPr>
            </a:p>
            <a:p>
              <a:pPr algn="ctr">
                <a:lnSpc>
                  <a:spcPct val="50000"/>
                </a:lnSpc>
                <a:spcBef>
                  <a:spcPct val="50000"/>
                </a:spcBef>
              </a:pPr>
              <a:r>
                <a:rPr lang="en-US" altLang="zh-TW" sz="1600" b="1">
                  <a:solidFill>
                    <a:srgbClr val="6600CC"/>
                  </a:solidFill>
                  <a:ea typeface="Arial Unicode MS" pitchFamily="34" charset="-128"/>
                  <a:cs typeface="Arial Unicode MS" pitchFamily="34" charset="-128"/>
                </a:rPr>
                <a:t> 4:19</a:t>
              </a:r>
            </a:p>
            <a:p>
              <a:pPr algn="ctr">
                <a:lnSpc>
                  <a:spcPct val="70000"/>
                </a:lnSpc>
                <a:spcBef>
                  <a:spcPct val="50000"/>
                </a:spcBef>
              </a:pPr>
              <a:r>
                <a:rPr lang="zh-TW" altLang="en-US" sz="1600" b="1">
                  <a:solidFill>
                    <a:srgbClr val="6600CC"/>
                  </a:solidFill>
                  <a:ea typeface="Arial Unicode MS" pitchFamily="34" charset="-128"/>
                  <a:cs typeface="Arial Unicode MS" pitchFamily="34" charset="-128"/>
                </a:rPr>
                <a:t>太</a:t>
              </a:r>
              <a:r>
                <a:rPr lang="en-US" altLang="zh-TW" sz="1600" b="1">
                  <a:solidFill>
                    <a:srgbClr val="6600CC"/>
                  </a:solidFill>
                  <a:ea typeface="Arial Unicode MS" pitchFamily="34" charset="-128"/>
                  <a:cs typeface="Arial Unicode MS" pitchFamily="34" charset="-128"/>
                </a:rPr>
                <a:t>(Mt)</a:t>
              </a:r>
              <a:endParaRPr lang="zh-TW" altLang="en-US" sz="1600" b="1">
                <a:solidFill>
                  <a:srgbClr val="6600CC"/>
                </a:solidFill>
                <a:ea typeface="Arial Unicode MS" pitchFamily="34" charset="-128"/>
                <a:cs typeface="Arial Unicode MS" pitchFamily="34" charset="-128"/>
              </a:endParaRPr>
            </a:p>
            <a:p>
              <a:pPr algn="ctr">
                <a:lnSpc>
                  <a:spcPct val="70000"/>
                </a:lnSpc>
                <a:spcBef>
                  <a:spcPct val="50000"/>
                </a:spcBef>
              </a:pPr>
              <a:r>
                <a:rPr lang="zh-TW" altLang="en-US" sz="1600" b="1">
                  <a:solidFill>
                    <a:srgbClr val="6600CC"/>
                  </a:solidFill>
                  <a:ea typeface="Arial Unicode MS" pitchFamily="34" charset="-128"/>
                  <a:cs typeface="Arial Unicode MS" pitchFamily="34" charset="-128"/>
                </a:rPr>
                <a:t>28:18-20</a:t>
              </a:r>
            </a:p>
          </p:txBody>
        </p:sp>
        <p:sp>
          <p:nvSpPr>
            <p:cNvPr id="6174" name="Text Box 27"/>
            <p:cNvSpPr txBox="1">
              <a:spLocks noChangeArrowheads="1"/>
            </p:cNvSpPr>
            <p:nvPr/>
          </p:nvSpPr>
          <p:spPr bwMode="auto">
            <a:xfrm>
              <a:off x="192" y="960"/>
              <a:ext cx="432" cy="2209"/>
            </a:xfrm>
            <a:prstGeom prst="rect">
              <a:avLst/>
            </a:prstGeom>
            <a:noFill/>
            <a:ln w="9525">
              <a:noFill/>
              <a:miter lim="800000"/>
              <a:headEnd/>
              <a:tailEnd/>
            </a:ln>
          </p:spPr>
          <p:txBody>
            <a:bodyPr>
              <a:spAutoFit/>
            </a:bodyPr>
            <a:lstStyle/>
            <a:p>
              <a:pPr>
                <a:spcBef>
                  <a:spcPct val="50000"/>
                </a:spcBef>
              </a:pPr>
              <a:r>
                <a:rPr lang="zh-TW" altLang="en-US" sz="3200" b="1">
                  <a:solidFill>
                    <a:srgbClr val="FF0000"/>
                  </a:solidFill>
                </a:rPr>
                <a:t>屬</a:t>
              </a:r>
            </a:p>
            <a:p>
              <a:pPr>
                <a:spcBef>
                  <a:spcPct val="50000"/>
                </a:spcBef>
              </a:pPr>
              <a:r>
                <a:rPr lang="zh-TW" altLang="en-US" sz="3200" b="1">
                  <a:solidFill>
                    <a:srgbClr val="FF0000"/>
                  </a:solidFill>
                </a:rPr>
                <a:t>靈</a:t>
              </a:r>
            </a:p>
            <a:p>
              <a:pPr>
                <a:spcBef>
                  <a:spcPct val="50000"/>
                </a:spcBef>
              </a:pPr>
              <a:r>
                <a:rPr lang="zh-TW" altLang="en-US" sz="3200" b="1">
                  <a:solidFill>
                    <a:srgbClr val="FF0000"/>
                  </a:solidFill>
                </a:rPr>
                <a:t>的</a:t>
              </a:r>
            </a:p>
            <a:p>
              <a:pPr>
                <a:spcBef>
                  <a:spcPct val="50000"/>
                </a:spcBef>
              </a:pPr>
              <a:r>
                <a:rPr lang="zh-TW" altLang="en-US" sz="3200" b="1">
                  <a:solidFill>
                    <a:srgbClr val="FF0000"/>
                  </a:solidFill>
                </a:rPr>
                <a:t>聖</a:t>
              </a:r>
            </a:p>
            <a:p>
              <a:pPr>
                <a:spcBef>
                  <a:spcPct val="50000"/>
                </a:spcBef>
              </a:pPr>
              <a:r>
                <a:rPr lang="zh-TW" altLang="en-US" sz="3200" b="1">
                  <a:solidFill>
                    <a:srgbClr val="FF0000"/>
                  </a:solidFill>
                </a:rPr>
                <a:t>殿</a:t>
              </a:r>
            </a:p>
          </p:txBody>
        </p:sp>
        <p:sp>
          <p:nvSpPr>
            <p:cNvPr id="6175" name="Text Box 28"/>
            <p:cNvSpPr txBox="1">
              <a:spLocks noChangeArrowheads="1"/>
            </p:cNvSpPr>
            <p:nvPr/>
          </p:nvSpPr>
          <p:spPr bwMode="auto">
            <a:xfrm>
              <a:off x="5280" y="624"/>
              <a:ext cx="240" cy="3063"/>
            </a:xfrm>
            <a:prstGeom prst="rect">
              <a:avLst/>
            </a:prstGeom>
            <a:noFill/>
            <a:ln w="9525">
              <a:noFill/>
              <a:miter lim="800000"/>
              <a:headEnd/>
              <a:tailEnd/>
            </a:ln>
          </p:spPr>
          <p:txBody>
            <a:bodyPr>
              <a:spAutoFit/>
            </a:bodyPr>
            <a:lstStyle/>
            <a:p>
              <a:pPr>
                <a:spcBef>
                  <a:spcPct val="50000"/>
                </a:spcBef>
              </a:pPr>
              <a:r>
                <a:rPr lang="en-US" altLang="zh-TW" sz="2000" b="1" dirty="0" smtClean="0">
                  <a:solidFill>
                    <a:srgbClr val="FF0000"/>
                  </a:solidFill>
                </a:rPr>
                <a:t>SPIRI TUAL</a:t>
              </a:r>
              <a:endParaRPr lang="en-US" altLang="zh-TW" sz="2000" b="1" dirty="0">
                <a:solidFill>
                  <a:srgbClr val="FF0000"/>
                </a:solidFill>
              </a:endParaRPr>
            </a:p>
            <a:p>
              <a:pPr>
                <a:spcBef>
                  <a:spcPct val="50000"/>
                </a:spcBef>
              </a:pPr>
              <a:r>
                <a:rPr lang="en-US" altLang="zh-TW" sz="2000" b="1" dirty="0">
                  <a:solidFill>
                    <a:srgbClr val="FF0000"/>
                  </a:solidFill>
                </a:rPr>
                <a:t>TEMPLE</a:t>
              </a:r>
            </a:p>
          </p:txBody>
        </p:sp>
      </p:grpSp>
      <p:sp>
        <p:nvSpPr>
          <p:cNvPr id="6147" name="Text Box 29"/>
          <p:cNvSpPr txBox="1">
            <a:spLocks noChangeArrowheads="1"/>
          </p:cNvSpPr>
          <p:nvPr/>
        </p:nvSpPr>
        <p:spPr bwMode="auto">
          <a:xfrm>
            <a:off x="8105775" y="6172200"/>
            <a:ext cx="809625" cy="400050"/>
          </a:xfrm>
          <a:prstGeom prst="rect">
            <a:avLst/>
          </a:prstGeom>
          <a:noFill/>
          <a:ln w="9525">
            <a:noFill/>
            <a:miter lim="800000"/>
            <a:headEnd/>
            <a:tailEnd/>
          </a:ln>
        </p:spPr>
        <p:txBody>
          <a:bodyPr>
            <a:spAutoFit/>
          </a:bodyPr>
          <a:lstStyle/>
          <a:p>
            <a:pPr>
              <a:spcBef>
                <a:spcPct val="50000"/>
              </a:spcBef>
            </a:pPr>
            <a:r>
              <a:rPr lang="en-US" altLang="zh-TW" sz="2000" b="1"/>
              <a:t>acyeh</a:t>
            </a:r>
          </a:p>
        </p:txBody>
      </p:sp>
      <p:sp>
        <p:nvSpPr>
          <p:cNvPr id="6148" name="Date Placeholder 29"/>
          <p:cNvSpPr>
            <a:spLocks noGrp="1"/>
          </p:cNvSpPr>
          <p:nvPr>
            <p:ph type="dt" sz="quarter" idx="10"/>
          </p:nvPr>
        </p:nvSpPr>
        <p:spPr>
          <a:noFill/>
        </p:spPr>
        <p:txBody>
          <a:bodyPr/>
          <a:lstStyle/>
          <a:p>
            <a:endParaRPr lang="en-US" altLang="zh-TW" smtClean="0"/>
          </a:p>
        </p:txBody>
      </p:sp>
      <p:sp>
        <p:nvSpPr>
          <p:cNvPr id="6149" name="Footer Placeholder 30"/>
          <p:cNvSpPr>
            <a:spLocks noGrp="1"/>
          </p:cNvSpPr>
          <p:nvPr>
            <p:ph type="ftr" sz="quarter" idx="11"/>
          </p:nvPr>
        </p:nvSpPr>
        <p:spPr>
          <a:xfrm>
            <a:off x="990600" y="6492875"/>
            <a:ext cx="2895600" cy="365125"/>
          </a:xfrm>
          <a:noFill/>
        </p:spPr>
        <p:txBody>
          <a:bodyPr/>
          <a:lstStyle/>
          <a:p>
            <a:r>
              <a:rPr lang="en-US" altLang="zh-TW" smtClean="0"/>
              <a:t>CLRC-ACY</a:t>
            </a:r>
            <a:endParaRPr lang="en-US" altLang="zh-TW" dirty="0" smtClean="0"/>
          </a:p>
        </p:txBody>
      </p:sp>
    </p:spTree>
  </p:cSld>
  <p:clrMapOvr>
    <a:masterClrMapping/>
  </p:clrMapOvr>
  <p:transition advClick="0" advTm="3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4" descr="Picture 4"/>
          <p:cNvPicPr>
            <a:picLocks noChangeAspect="1"/>
          </p:cNvPicPr>
          <p:nvPr/>
        </p:nvPicPr>
        <p:blipFill>
          <a:blip r:embed="rId2" cstate="print">
            <a:extLst/>
          </a:blip>
          <a:stretch>
            <a:fillRect/>
          </a:stretch>
        </p:blipFill>
        <p:spPr>
          <a:xfrm>
            <a:off x="1785938" y="1446610"/>
            <a:ext cx="4900589" cy="3657776"/>
          </a:xfrm>
          <a:prstGeom prst="rect">
            <a:avLst/>
          </a:prstGeom>
          <a:noFill/>
          <a:ln>
            <a:noFill/>
          </a:ln>
        </p:spPr>
      </p:pic>
      <p:sp>
        <p:nvSpPr>
          <p:cNvPr id="121" name="The Urgent Call to Godly Church Leadership Training"/>
          <p:cNvSpPr txBox="1"/>
          <p:nvPr/>
        </p:nvSpPr>
        <p:spPr>
          <a:xfrm>
            <a:off x="636655" y="18768"/>
            <a:ext cx="7823371" cy="134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anchor="ctr">
            <a:spAutoFit/>
          </a:bodyPr>
          <a:lstStyle>
            <a:lvl1pPr defTabSz="914400">
              <a:lnSpc>
                <a:spcPct val="120000"/>
              </a:lnSpc>
              <a:spcBef>
                <a:spcPts val="1400"/>
              </a:spcBef>
              <a:defRPr sz="6000">
                <a:latin typeface="Times New Roman"/>
                <a:ea typeface="Times New Roman"/>
                <a:cs typeface="Times New Roman"/>
                <a:sym typeface="Times New Roman"/>
              </a:defRPr>
            </a:lvl1pPr>
          </a:lstStyle>
          <a:p>
            <a:pPr algn="ctr"/>
            <a:r>
              <a:rPr sz="3600" dirty="0"/>
              <a:t>The Urgent Call to Godly Church Leadership Training</a:t>
            </a:r>
          </a:p>
        </p:txBody>
      </p:sp>
      <p:sp>
        <p:nvSpPr>
          <p:cNvPr id="122" name="Albert Yeh 葉季港"/>
          <p:cNvSpPr txBox="1"/>
          <p:nvPr/>
        </p:nvSpPr>
        <p:spPr>
          <a:xfrm>
            <a:off x="6822282" y="6074684"/>
            <a:ext cx="1932919" cy="656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anchor="ctr">
            <a:spAutoFit/>
          </a:bodyPr>
          <a:lstStyle>
            <a:lvl1pPr defTabSz="457200">
              <a:defRPr sz="3800" b="0">
                <a:latin typeface="Times New Roman"/>
                <a:ea typeface="Times New Roman"/>
                <a:cs typeface="Times New Roman"/>
                <a:sym typeface="Times New Roman"/>
              </a:defRPr>
            </a:lvl1pPr>
          </a:lstStyle>
          <a:p>
            <a:endParaRPr dirty="0"/>
          </a:p>
        </p:txBody>
      </p:sp>
      <p:sp>
        <p:nvSpPr>
          <p:cNvPr id="123" name="Dream and Vision of Christian Leadership Renewal Center (CLRC)"/>
          <p:cNvSpPr txBox="1"/>
          <p:nvPr/>
        </p:nvSpPr>
        <p:spPr>
          <a:xfrm>
            <a:off x="875110" y="5408146"/>
            <a:ext cx="7018734" cy="678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anchor="ctr">
            <a:spAutoFit/>
          </a:bodyPr>
          <a:lstStyle>
            <a:lvl1pPr defTabSz="914400">
              <a:lnSpc>
                <a:spcPct val="120000"/>
              </a:lnSpc>
              <a:spcBef>
                <a:spcPts val="1100"/>
              </a:spcBef>
              <a:defRPr sz="5200" b="0">
                <a:solidFill>
                  <a:srgbClr val="929292"/>
                </a:solidFill>
                <a:latin typeface="Times New Roman"/>
                <a:ea typeface="Times New Roman"/>
                <a:cs typeface="Times New Roman"/>
                <a:sym typeface="Times New Roman"/>
              </a:defRPr>
            </a:lvl1pPr>
          </a:lstStyle>
          <a:p>
            <a:pPr algn="ctr"/>
            <a:r>
              <a:rPr lang="en-US" sz="3600" dirty="0" smtClean="0">
                <a:solidFill>
                  <a:schemeClr val="tx1"/>
                </a:solidFill>
              </a:rPr>
              <a:t>CLRC Logo ( clrcrenewal.org )</a:t>
            </a:r>
            <a:endParaRPr sz="3600" dirty="0"/>
          </a:p>
        </p:txBody>
      </p:sp>
      <p:sp>
        <p:nvSpPr>
          <p:cNvPr id="7" name="Date Placeholder 6"/>
          <p:cNvSpPr>
            <a:spLocks noGrp="1"/>
          </p:cNvSpPr>
          <p:nvPr>
            <p:ph type="dt" sz="half" idx="10"/>
          </p:nvPr>
        </p:nvSpPr>
        <p:spPr/>
        <p:txBody>
          <a:bodyPr/>
          <a:lstStyle/>
          <a:p>
            <a:pPr>
              <a:defRPr/>
            </a:pPr>
            <a:endParaRPr lang="en-US" altLang="zh-CN" dirty="0"/>
          </a:p>
        </p:txBody>
      </p:sp>
      <p:sp>
        <p:nvSpPr>
          <p:cNvPr id="8" name="Footer Placeholder 7"/>
          <p:cNvSpPr>
            <a:spLocks noGrp="1"/>
          </p:cNvSpPr>
          <p:nvPr>
            <p:ph type="ftr" sz="quarter" idx="11"/>
          </p:nvPr>
        </p:nvSpPr>
        <p:spPr>
          <a:xfrm>
            <a:off x="3124200" y="6245225"/>
            <a:ext cx="2895600" cy="307975"/>
          </a:xfrm>
        </p:spPr>
        <p:txBody>
          <a:bodyPr/>
          <a:lstStyle/>
          <a:p>
            <a:pPr>
              <a:defRPr/>
            </a:pPr>
            <a:r>
              <a:rPr lang="en-US" altLang="zh-CN" smtClean="0"/>
              <a:t>CLRC-ACY</a:t>
            </a:r>
            <a:endParaRPr lang="en-US" altLang="zh-CN"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zh-TW" altLang="en-US" sz="3200" dirty="0" smtClean="0">
                <a:solidFill>
                  <a:schemeClr val="tx1"/>
                </a:solidFill>
                <a:ea typeface="新細明體" pitchFamily="18" charset="-120"/>
              </a:rPr>
              <a:t>屬靈僕人領袖的標誌</a:t>
            </a:r>
            <a:r>
              <a:rPr lang="en-US" altLang="zh-TW" sz="3200" dirty="0" smtClean="0">
                <a:solidFill>
                  <a:schemeClr val="tx1"/>
                </a:solidFill>
                <a:ea typeface="新細明體" pitchFamily="18" charset="-120"/>
              </a:rPr>
              <a:t>/</a:t>
            </a:r>
            <a:r>
              <a:rPr lang="zh-TW" altLang="en-US" sz="3200" dirty="0" smtClean="0">
                <a:solidFill>
                  <a:schemeClr val="tx1"/>
                </a:solidFill>
                <a:ea typeface="新細明體" pitchFamily="18" charset="-120"/>
              </a:rPr>
              <a:t>資格 </a:t>
            </a:r>
            <a:r>
              <a:rPr lang="en-US" altLang="zh-TW" sz="2400" dirty="0" smtClean="0">
                <a:solidFill>
                  <a:schemeClr val="tx1"/>
                </a:solidFill>
                <a:ea typeface="新細明體" pitchFamily="18" charset="-120"/>
              </a:rPr>
              <a:t>(</a:t>
            </a:r>
            <a:r>
              <a:rPr lang="zh-TW" altLang="en-US" sz="2400" i="1" dirty="0" smtClean="0">
                <a:solidFill>
                  <a:srgbClr val="000000"/>
                </a:solidFill>
              </a:rPr>
              <a:t>太</a:t>
            </a:r>
            <a:r>
              <a:rPr lang="en-US" sz="2400" i="1" dirty="0" smtClean="0">
                <a:solidFill>
                  <a:srgbClr val="000000"/>
                </a:solidFill>
              </a:rPr>
              <a:t>20:26-28;</a:t>
            </a:r>
            <a:r>
              <a:rPr lang="zh-TW" altLang="en-US" sz="2400" i="1" dirty="0" smtClean="0">
                <a:solidFill>
                  <a:srgbClr val="000000"/>
                </a:solidFill>
              </a:rPr>
              <a:t> </a:t>
            </a:r>
            <a:r>
              <a:rPr lang="en-US" sz="2400" i="1" dirty="0" smtClean="0">
                <a:solidFill>
                  <a:srgbClr val="000000"/>
                </a:solidFill>
              </a:rPr>
              <a:t>25:21; 24:45 …) </a:t>
            </a:r>
            <a:r>
              <a:rPr lang="en-US" altLang="zh-TW" sz="3200" dirty="0" smtClean="0">
                <a:solidFill>
                  <a:schemeClr val="tx1"/>
                </a:solidFill>
                <a:ea typeface="新細明體" pitchFamily="18" charset="-120"/>
              </a:rPr>
              <a:t/>
            </a:r>
            <a:br>
              <a:rPr lang="en-US" altLang="zh-TW" sz="3200" dirty="0" smtClean="0">
                <a:solidFill>
                  <a:schemeClr val="tx1"/>
                </a:solidFill>
                <a:ea typeface="新細明體" pitchFamily="18" charset="-120"/>
              </a:rPr>
            </a:br>
            <a:r>
              <a:rPr lang="zh-TW" altLang="en-US" sz="3200" dirty="0" smtClean="0">
                <a:solidFill>
                  <a:schemeClr val="tx1"/>
                </a:solidFill>
                <a:ea typeface="新細明體" pitchFamily="18" charset="-120"/>
              </a:rPr>
              <a:t> </a:t>
            </a:r>
            <a:r>
              <a:rPr lang="en-US" altLang="zh-TW" sz="3200" dirty="0" smtClean="0">
                <a:solidFill>
                  <a:schemeClr val="tx1"/>
                </a:solidFill>
                <a:latin typeface="新細明體" pitchFamily="18" charset="-120"/>
                <a:ea typeface="新細明體" pitchFamily="18" charset="-120"/>
              </a:rPr>
              <a:t>The Marks of A Spiritual Servant Leader </a:t>
            </a:r>
            <a:endParaRPr lang="zh-TW" altLang="en-US" sz="3200" dirty="0" smtClean="0">
              <a:solidFill>
                <a:schemeClr val="tx1"/>
              </a:solidFill>
              <a:latin typeface="新細明體" pitchFamily="18" charset="-120"/>
              <a:ea typeface="新細明體" pitchFamily="18" charset="-120"/>
            </a:endParaRPr>
          </a:p>
        </p:txBody>
      </p:sp>
      <p:sp>
        <p:nvSpPr>
          <p:cNvPr id="7171" name="Line 3"/>
          <p:cNvSpPr>
            <a:spLocks noChangeShapeType="1"/>
          </p:cNvSpPr>
          <p:nvPr/>
        </p:nvSpPr>
        <p:spPr bwMode="auto">
          <a:xfrm flipH="1">
            <a:off x="1219200" y="1981200"/>
            <a:ext cx="3200400" cy="3886200"/>
          </a:xfrm>
          <a:prstGeom prst="line">
            <a:avLst/>
          </a:prstGeom>
          <a:noFill/>
          <a:ln w="19050">
            <a:solidFill>
              <a:schemeClr val="tx1"/>
            </a:solidFill>
            <a:round/>
            <a:headEnd/>
            <a:tailEnd/>
          </a:ln>
        </p:spPr>
        <p:txBody>
          <a:bodyPr/>
          <a:lstStyle/>
          <a:p>
            <a:endParaRPr lang="en-US"/>
          </a:p>
        </p:txBody>
      </p:sp>
      <p:sp>
        <p:nvSpPr>
          <p:cNvPr id="7172" name="Line 4"/>
          <p:cNvSpPr>
            <a:spLocks noChangeShapeType="1"/>
          </p:cNvSpPr>
          <p:nvPr/>
        </p:nvSpPr>
        <p:spPr bwMode="auto">
          <a:xfrm>
            <a:off x="1905000" y="5105400"/>
            <a:ext cx="5105400" cy="0"/>
          </a:xfrm>
          <a:prstGeom prst="line">
            <a:avLst/>
          </a:prstGeom>
          <a:noFill/>
          <a:ln w="9525">
            <a:solidFill>
              <a:schemeClr val="tx1"/>
            </a:solidFill>
            <a:round/>
            <a:headEnd/>
            <a:tailEnd/>
          </a:ln>
        </p:spPr>
        <p:txBody>
          <a:bodyPr/>
          <a:lstStyle/>
          <a:p>
            <a:endParaRPr lang="en-US"/>
          </a:p>
        </p:txBody>
      </p:sp>
      <p:sp>
        <p:nvSpPr>
          <p:cNvPr id="7173" name="Line 5"/>
          <p:cNvSpPr>
            <a:spLocks noChangeShapeType="1"/>
          </p:cNvSpPr>
          <p:nvPr/>
        </p:nvSpPr>
        <p:spPr bwMode="auto">
          <a:xfrm flipH="1" flipV="1">
            <a:off x="4419600" y="1981200"/>
            <a:ext cx="3276600" cy="3886200"/>
          </a:xfrm>
          <a:prstGeom prst="line">
            <a:avLst/>
          </a:prstGeom>
          <a:noFill/>
          <a:ln w="19050">
            <a:solidFill>
              <a:schemeClr val="tx1"/>
            </a:solidFill>
            <a:round/>
            <a:headEnd/>
            <a:tailEnd/>
          </a:ln>
        </p:spPr>
        <p:txBody>
          <a:bodyPr/>
          <a:lstStyle/>
          <a:p>
            <a:endParaRPr lang="en-US"/>
          </a:p>
        </p:txBody>
      </p:sp>
      <p:sp>
        <p:nvSpPr>
          <p:cNvPr id="7174" name="Text Box 6"/>
          <p:cNvSpPr txBox="1">
            <a:spLocks noChangeArrowheads="1"/>
          </p:cNvSpPr>
          <p:nvPr/>
        </p:nvSpPr>
        <p:spPr bwMode="auto">
          <a:xfrm>
            <a:off x="2286000" y="4648200"/>
            <a:ext cx="4419600" cy="461963"/>
          </a:xfrm>
          <a:prstGeom prst="rect">
            <a:avLst/>
          </a:prstGeom>
          <a:noFill/>
          <a:ln w="9525">
            <a:noFill/>
            <a:miter lim="800000"/>
            <a:headEnd/>
            <a:tailEnd/>
          </a:ln>
        </p:spPr>
        <p:txBody>
          <a:bodyPr>
            <a:spAutoFit/>
          </a:bodyPr>
          <a:lstStyle/>
          <a:p>
            <a:pPr algn="ctr" eaLnBrk="0" hangingPunct="0"/>
            <a:r>
              <a:rPr lang="en-US" altLang="zh-TW" sz="2400" dirty="0">
                <a:solidFill>
                  <a:srgbClr val="FF0000"/>
                </a:solidFill>
                <a:latin typeface="Times New Roman" pitchFamily="18" charset="0"/>
                <a:ea typeface="新細明體" pitchFamily="18" charset="-120"/>
              </a:rPr>
              <a:t>Character  </a:t>
            </a:r>
            <a:r>
              <a:rPr lang="zh-TW" altLang="en-US" sz="2400" dirty="0">
                <a:solidFill>
                  <a:srgbClr val="FF0000"/>
                </a:solidFill>
                <a:latin typeface="Times New Roman" pitchFamily="18" charset="0"/>
                <a:ea typeface="新細明體" pitchFamily="18" charset="-120"/>
              </a:rPr>
              <a:t>品 格</a:t>
            </a:r>
            <a:r>
              <a:rPr lang="en-US" altLang="zh-TW" sz="2400" dirty="0">
                <a:solidFill>
                  <a:srgbClr val="FF0000"/>
                </a:solidFill>
                <a:latin typeface="Times New Roman" pitchFamily="18" charset="0"/>
                <a:ea typeface="新細明體" pitchFamily="18" charset="-120"/>
              </a:rPr>
              <a:t> (</a:t>
            </a:r>
            <a:r>
              <a:rPr lang="zh-TW" altLang="en-US" sz="2400" dirty="0">
                <a:solidFill>
                  <a:srgbClr val="FF0000"/>
                </a:solidFill>
                <a:latin typeface="Times New Roman" pitchFamily="18" charset="0"/>
                <a:ea typeface="新細明體" pitchFamily="18" charset="-120"/>
              </a:rPr>
              <a:t>與己/人的關係</a:t>
            </a:r>
            <a:r>
              <a:rPr lang="en-US" altLang="zh-TW" sz="2400" dirty="0">
                <a:solidFill>
                  <a:srgbClr val="FF0000"/>
                </a:solidFill>
                <a:latin typeface="Times New Roman" pitchFamily="18" charset="0"/>
                <a:ea typeface="新細明體" pitchFamily="18" charset="-120"/>
              </a:rPr>
              <a:t>)</a:t>
            </a:r>
          </a:p>
        </p:txBody>
      </p:sp>
      <p:sp>
        <p:nvSpPr>
          <p:cNvPr id="7175" name="Text Box 7"/>
          <p:cNvSpPr txBox="1">
            <a:spLocks noChangeArrowheads="1"/>
          </p:cNvSpPr>
          <p:nvPr/>
        </p:nvSpPr>
        <p:spPr bwMode="auto">
          <a:xfrm>
            <a:off x="2395538" y="5210175"/>
            <a:ext cx="4156075" cy="738188"/>
          </a:xfrm>
          <a:prstGeom prst="rect">
            <a:avLst/>
          </a:prstGeom>
          <a:noFill/>
          <a:ln w="9525">
            <a:noFill/>
            <a:miter lim="800000"/>
            <a:headEnd/>
            <a:tailEnd/>
          </a:ln>
        </p:spPr>
        <p:txBody>
          <a:bodyPr wrap="none">
            <a:spAutoFit/>
          </a:bodyPr>
          <a:lstStyle/>
          <a:p>
            <a:pPr algn="ctr" eaLnBrk="0" hangingPunct="0"/>
            <a:r>
              <a:rPr lang="en-US" altLang="zh-TW" sz="2400" dirty="0">
                <a:solidFill>
                  <a:srgbClr val="FF0000"/>
                </a:solidFill>
                <a:latin typeface="Times New Roman" pitchFamily="18" charset="0"/>
                <a:ea typeface="新細明體" pitchFamily="18" charset="-120"/>
              </a:rPr>
              <a:t>Spirituality </a:t>
            </a:r>
            <a:r>
              <a:rPr lang="zh-TW" altLang="en-US" sz="2400" dirty="0">
                <a:solidFill>
                  <a:srgbClr val="FF0000"/>
                </a:solidFill>
                <a:latin typeface="Times New Roman" pitchFamily="18" charset="0"/>
                <a:ea typeface="新細明體" pitchFamily="18" charset="-120"/>
              </a:rPr>
              <a:t>靈 命 (與神的關係</a:t>
            </a:r>
            <a:r>
              <a:rPr lang="zh-TW" altLang="en-US" sz="2400" dirty="0">
                <a:solidFill>
                  <a:srgbClr val="FF0000"/>
                </a:solidFill>
                <a:ea typeface="新細明體" pitchFamily="18" charset="-120"/>
              </a:rPr>
              <a:t>)</a:t>
            </a:r>
            <a:endParaRPr lang="en-US" altLang="zh-TW" sz="2400" dirty="0">
              <a:solidFill>
                <a:srgbClr val="FF0000"/>
              </a:solidFill>
              <a:ea typeface="新細明體" pitchFamily="18" charset="-120"/>
            </a:endParaRPr>
          </a:p>
          <a:p>
            <a:pPr algn="ctr" eaLnBrk="0" hangingPunct="0"/>
            <a:r>
              <a:rPr lang="en-US" altLang="zh-TW" dirty="0">
                <a:solidFill>
                  <a:srgbClr val="FF0000"/>
                </a:solidFill>
                <a:ea typeface="新細明體" pitchFamily="18" charset="-120"/>
              </a:rPr>
              <a:t>(Good </a:t>
            </a:r>
            <a:r>
              <a:rPr lang="zh-TW" altLang="en-US" dirty="0">
                <a:solidFill>
                  <a:srgbClr val="FF0000"/>
                </a:solidFill>
                <a:ea typeface="新細明體" pitchFamily="18" charset="-120"/>
              </a:rPr>
              <a:t>良</a:t>
            </a:r>
            <a:r>
              <a:rPr lang="zh-TW" altLang="en-US" dirty="0" smtClean="0">
                <a:solidFill>
                  <a:srgbClr val="FF0000"/>
                </a:solidFill>
                <a:ea typeface="新細明體" pitchFamily="18" charset="-120"/>
              </a:rPr>
              <a:t>善</a:t>
            </a:r>
            <a:r>
              <a:rPr lang="en-US" altLang="zh-CN" dirty="0" smtClean="0">
                <a:solidFill>
                  <a:srgbClr val="FF0000"/>
                </a:solidFill>
                <a:ea typeface="新細明體" pitchFamily="18" charset="-120"/>
              </a:rPr>
              <a:t>/</a:t>
            </a:r>
            <a:r>
              <a:rPr lang="en-US" altLang="zh-CN" b="1" dirty="0" smtClean="0">
                <a:solidFill>
                  <a:srgbClr val="FF0000"/>
                </a:solidFill>
                <a:ea typeface="新細明體" pitchFamily="18" charset="-120"/>
              </a:rPr>
              <a:t>Being</a:t>
            </a:r>
            <a:r>
              <a:rPr lang="en-US" altLang="zh-TW" dirty="0" smtClean="0">
                <a:solidFill>
                  <a:srgbClr val="FF0000"/>
                </a:solidFill>
                <a:ea typeface="新細明體" pitchFamily="18" charset="-120"/>
              </a:rPr>
              <a:t>)</a:t>
            </a:r>
            <a:endParaRPr lang="zh-TW" altLang="en-US" dirty="0">
              <a:solidFill>
                <a:srgbClr val="FF0000"/>
              </a:solidFill>
              <a:ea typeface="新細明體" pitchFamily="18" charset="-120"/>
            </a:endParaRPr>
          </a:p>
        </p:txBody>
      </p:sp>
      <p:sp>
        <p:nvSpPr>
          <p:cNvPr id="7176" name="Text Box 8"/>
          <p:cNvSpPr txBox="1">
            <a:spLocks noChangeArrowheads="1"/>
          </p:cNvSpPr>
          <p:nvPr/>
        </p:nvSpPr>
        <p:spPr bwMode="auto">
          <a:xfrm>
            <a:off x="8366125" y="6056313"/>
            <a:ext cx="184150" cy="366712"/>
          </a:xfrm>
          <a:prstGeom prst="rect">
            <a:avLst/>
          </a:prstGeom>
          <a:noFill/>
          <a:ln w="9525">
            <a:noFill/>
            <a:miter lim="800000"/>
            <a:headEnd/>
            <a:tailEnd/>
          </a:ln>
        </p:spPr>
        <p:txBody>
          <a:bodyPr wrap="none">
            <a:spAutoFit/>
          </a:bodyPr>
          <a:lstStyle/>
          <a:p>
            <a:pPr eaLnBrk="0" hangingPunct="0"/>
            <a:endParaRPr lang="zh-TW" altLang="en-US">
              <a:ea typeface="新細明體" pitchFamily="18" charset="-120"/>
            </a:endParaRPr>
          </a:p>
        </p:txBody>
      </p:sp>
      <p:sp>
        <p:nvSpPr>
          <p:cNvPr id="7177" name="Line 10"/>
          <p:cNvSpPr>
            <a:spLocks noChangeShapeType="1"/>
          </p:cNvSpPr>
          <p:nvPr/>
        </p:nvSpPr>
        <p:spPr bwMode="auto">
          <a:xfrm>
            <a:off x="1219200" y="5867400"/>
            <a:ext cx="6477000" cy="0"/>
          </a:xfrm>
          <a:prstGeom prst="line">
            <a:avLst/>
          </a:prstGeom>
          <a:noFill/>
          <a:ln w="9525">
            <a:solidFill>
              <a:schemeClr val="tx1"/>
            </a:solidFill>
            <a:round/>
            <a:headEnd/>
            <a:tailEnd/>
          </a:ln>
        </p:spPr>
        <p:txBody>
          <a:bodyPr/>
          <a:lstStyle/>
          <a:p>
            <a:endParaRPr lang="en-US"/>
          </a:p>
        </p:txBody>
      </p:sp>
      <p:sp>
        <p:nvSpPr>
          <p:cNvPr id="7178" name="Text Box 11"/>
          <p:cNvSpPr txBox="1">
            <a:spLocks noChangeArrowheads="1"/>
          </p:cNvSpPr>
          <p:nvPr/>
        </p:nvSpPr>
        <p:spPr bwMode="auto">
          <a:xfrm rot="-3060000">
            <a:off x="1042988" y="2867025"/>
            <a:ext cx="3189288" cy="985837"/>
          </a:xfrm>
          <a:prstGeom prst="rect">
            <a:avLst/>
          </a:prstGeom>
          <a:noFill/>
          <a:ln w="9525">
            <a:noFill/>
            <a:miter lim="800000"/>
            <a:headEnd/>
            <a:tailEnd/>
          </a:ln>
        </p:spPr>
        <p:txBody>
          <a:bodyPr>
            <a:spAutoFit/>
          </a:bodyPr>
          <a:lstStyle/>
          <a:p>
            <a:pPr algn="ctr" eaLnBrk="0" hangingPunct="0"/>
            <a:r>
              <a:rPr lang="zh-TW" altLang="en-US" sz="2000" dirty="0">
                <a:latin typeface="Times New Roman" pitchFamily="18" charset="0"/>
                <a:ea typeface="新細明體" pitchFamily="18" charset="-120"/>
              </a:rPr>
              <a:t>異象/使命</a:t>
            </a:r>
            <a:r>
              <a:rPr lang="en-US" altLang="zh-TW" sz="2000" dirty="0">
                <a:latin typeface="Times New Roman" pitchFamily="18" charset="0"/>
                <a:ea typeface="新細明體" pitchFamily="18" charset="-120"/>
              </a:rPr>
              <a:t>/</a:t>
            </a:r>
            <a:r>
              <a:rPr lang="zh-TW" altLang="en-US" sz="2000" dirty="0">
                <a:latin typeface="Times New Roman" pitchFamily="18" charset="0"/>
                <a:ea typeface="新細明體" pitchFamily="18" charset="-120"/>
              </a:rPr>
              <a:t>呼召</a:t>
            </a:r>
          </a:p>
          <a:p>
            <a:pPr algn="ctr" eaLnBrk="0" hangingPunct="0"/>
            <a:r>
              <a:rPr lang="en-US" altLang="zh-TW" sz="2000" dirty="0">
                <a:latin typeface="Times New Roman" pitchFamily="18" charset="0"/>
                <a:ea typeface="新細明體" pitchFamily="18" charset="-120"/>
              </a:rPr>
              <a:t>Vision/Mission/</a:t>
            </a:r>
            <a:r>
              <a:rPr lang="en-US" altLang="zh-TW" sz="2000" b="1" dirty="0">
                <a:latin typeface="Times New Roman" pitchFamily="18" charset="0"/>
                <a:ea typeface="新細明體" pitchFamily="18" charset="-120"/>
              </a:rPr>
              <a:t>Calling</a:t>
            </a:r>
          </a:p>
          <a:p>
            <a:pPr algn="ctr" eaLnBrk="0" hangingPunct="0"/>
            <a:r>
              <a:rPr lang="en-US" altLang="zh-TW" dirty="0">
                <a:latin typeface="Times New Roman" pitchFamily="18" charset="0"/>
                <a:ea typeface="新細明體" pitchFamily="18" charset="-120"/>
              </a:rPr>
              <a:t>(Faithful </a:t>
            </a:r>
            <a:r>
              <a:rPr lang="zh-TW" altLang="en-US" dirty="0">
                <a:latin typeface="Times New Roman" pitchFamily="18" charset="0"/>
                <a:ea typeface="新細明體" pitchFamily="18" charset="-120"/>
              </a:rPr>
              <a:t>忠心</a:t>
            </a:r>
            <a:r>
              <a:rPr lang="en-US" altLang="zh-TW" dirty="0">
                <a:latin typeface="Times New Roman" pitchFamily="18" charset="0"/>
                <a:ea typeface="新細明體" pitchFamily="18" charset="-120"/>
              </a:rPr>
              <a:t>) </a:t>
            </a:r>
          </a:p>
        </p:txBody>
      </p:sp>
      <p:sp>
        <p:nvSpPr>
          <p:cNvPr id="7179" name="Text Box 12"/>
          <p:cNvSpPr txBox="1">
            <a:spLocks noChangeArrowheads="1"/>
          </p:cNvSpPr>
          <p:nvPr/>
        </p:nvSpPr>
        <p:spPr bwMode="auto">
          <a:xfrm rot="3060000">
            <a:off x="4395788" y="2759730"/>
            <a:ext cx="3752850" cy="1046440"/>
          </a:xfrm>
          <a:prstGeom prst="rect">
            <a:avLst/>
          </a:prstGeom>
          <a:noFill/>
          <a:ln w="9525">
            <a:noFill/>
            <a:miter lim="800000"/>
            <a:headEnd/>
            <a:tailEnd/>
          </a:ln>
        </p:spPr>
        <p:txBody>
          <a:bodyPr>
            <a:spAutoFit/>
          </a:bodyPr>
          <a:lstStyle/>
          <a:p>
            <a:pPr algn="ctr" eaLnBrk="0" hangingPunct="0"/>
            <a:r>
              <a:rPr lang="zh-CN" altLang="en-US" sz="2000" dirty="0" smtClean="0">
                <a:latin typeface="PMingLiU" pitchFamily="18" charset="-120"/>
                <a:ea typeface="PMingLiU" pitchFamily="18" charset="-120"/>
              </a:rPr>
              <a:t>知</a:t>
            </a:r>
            <a:r>
              <a:rPr lang="zh-TW" altLang="en-US" sz="2000" dirty="0" smtClean="0">
                <a:latin typeface="PMingLiU" pitchFamily="18" charset="-120"/>
                <a:ea typeface="PMingLiU" pitchFamily="18" charset="-120"/>
              </a:rPr>
              <a:t>識技巧</a:t>
            </a:r>
            <a:r>
              <a:rPr lang="zh-TW" altLang="en-US" sz="2000" dirty="0" smtClean="0">
                <a:latin typeface="Times New Roman" pitchFamily="18" charset="0"/>
                <a:ea typeface="新細明體" pitchFamily="18" charset="-120"/>
              </a:rPr>
              <a:t>和 </a:t>
            </a:r>
            <a:r>
              <a:rPr lang="zh-TW" altLang="en-US" sz="2000" dirty="0">
                <a:latin typeface="Times New Roman" pitchFamily="18" charset="0"/>
                <a:ea typeface="新細明體" pitchFamily="18" charset="-120"/>
              </a:rPr>
              <a:t>領導力</a:t>
            </a:r>
            <a:endParaRPr lang="en-US" altLang="zh-TW" sz="2000" dirty="0">
              <a:latin typeface="Times New Roman" pitchFamily="18" charset="0"/>
              <a:ea typeface="新細明體" pitchFamily="18" charset="-120"/>
            </a:endParaRPr>
          </a:p>
          <a:p>
            <a:pPr algn="ctr" eaLnBrk="0" hangingPunct="0"/>
            <a:r>
              <a:rPr lang="en-US" altLang="zh-TW" sz="2000" dirty="0" smtClean="0">
                <a:latin typeface="Times New Roman" pitchFamily="18" charset="0"/>
                <a:ea typeface="新細明體" pitchFamily="18" charset="-120"/>
              </a:rPr>
              <a:t> Knowledge </a:t>
            </a:r>
            <a:r>
              <a:rPr lang="en-US" altLang="zh-TW" sz="2000" dirty="0">
                <a:latin typeface="Times New Roman" pitchFamily="18" charset="0"/>
                <a:ea typeface="新細明體" pitchFamily="18" charset="-120"/>
              </a:rPr>
              <a:t>&amp; Skill</a:t>
            </a:r>
            <a:r>
              <a:rPr lang="en-US" altLang="zh-TW" sz="2400" dirty="0">
                <a:latin typeface="Times New Roman" pitchFamily="18" charset="0"/>
                <a:ea typeface="新細明體" pitchFamily="18" charset="-120"/>
              </a:rPr>
              <a:t>s</a:t>
            </a:r>
          </a:p>
          <a:p>
            <a:pPr algn="ctr" eaLnBrk="0" hangingPunct="0"/>
            <a:r>
              <a:rPr lang="en-US" altLang="zh-TW" dirty="0">
                <a:latin typeface="Times New Roman" pitchFamily="18" charset="0"/>
                <a:ea typeface="新細明體" pitchFamily="18" charset="-120"/>
              </a:rPr>
              <a:t>(</a:t>
            </a:r>
            <a:r>
              <a:rPr lang="en-US" altLang="zh-TW" dirty="0" smtClean="0">
                <a:latin typeface="Times New Roman" pitchFamily="18" charset="0"/>
                <a:ea typeface="新細明體" pitchFamily="18" charset="-120"/>
              </a:rPr>
              <a:t>Wisdom </a:t>
            </a:r>
            <a:r>
              <a:rPr lang="zh-TW" altLang="en-US" dirty="0">
                <a:latin typeface="Times New Roman" pitchFamily="18" charset="0"/>
                <a:ea typeface="新細明體" pitchFamily="18" charset="-120"/>
              </a:rPr>
              <a:t>見</a:t>
            </a:r>
            <a:r>
              <a:rPr lang="zh-TW" altLang="en-US" dirty="0" smtClean="0">
                <a:latin typeface="Times New Roman" pitchFamily="18" charset="0"/>
                <a:ea typeface="新細明體" pitchFamily="18" charset="-120"/>
              </a:rPr>
              <a:t>識</a:t>
            </a:r>
            <a:r>
              <a:rPr lang="en-US" altLang="zh-CN" dirty="0" smtClean="0">
                <a:latin typeface="Times New Roman" pitchFamily="18" charset="0"/>
                <a:ea typeface="新細明體" pitchFamily="18" charset="-120"/>
              </a:rPr>
              <a:t>/</a:t>
            </a:r>
            <a:r>
              <a:rPr lang="en-US" altLang="zh-CN" b="1" dirty="0" smtClean="0">
                <a:latin typeface="Times New Roman" pitchFamily="18" charset="0"/>
                <a:ea typeface="新細明體" pitchFamily="18" charset="-120"/>
              </a:rPr>
              <a:t>Doing</a:t>
            </a:r>
            <a:r>
              <a:rPr lang="en-US" altLang="zh-TW" dirty="0" smtClean="0">
                <a:latin typeface="Times New Roman" pitchFamily="18" charset="0"/>
                <a:ea typeface="新細明體" pitchFamily="18" charset="-120"/>
              </a:rPr>
              <a:t>)</a:t>
            </a:r>
            <a:endParaRPr lang="en-US" altLang="zh-TW" dirty="0">
              <a:latin typeface="Times New Roman" pitchFamily="18" charset="0"/>
              <a:ea typeface="新細明體" pitchFamily="18" charset="-120"/>
            </a:endParaRPr>
          </a:p>
        </p:txBody>
      </p:sp>
      <p:sp>
        <p:nvSpPr>
          <p:cNvPr id="7180" name="Footer Placeholder 13"/>
          <p:cNvSpPr>
            <a:spLocks noGrp="1"/>
          </p:cNvSpPr>
          <p:nvPr>
            <p:ph type="ftr" sz="quarter" idx="11"/>
          </p:nvPr>
        </p:nvSpPr>
        <p:spPr>
          <a:noFill/>
        </p:spPr>
        <p:txBody>
          <a:bodyPr/>
          <a:lstStyle/>
          <a:p>
            <a:r>
              <a:rPr lang="en-US" smtClean="0">
                <a:latin typeface="Arial" pitchFamily="34" charset="0"/>
                <a:cs typeface="Arial" pitchFamily="34" charset="0"/>
              </a:rPr>
              <a:t>CLRC-ACY</a:t>
            </a:r>
          </a:p>
        </p:txBody>
      </p:sp>
      <p:sp>
        <p:nvSpPr>
          <p:cNvPr id="7181" name="Date Placeholder 13"/>
          <p:cNvSpPr>
            <a:spLocks noGrp="1"/>
          </p:cNvSpPr>
          <p:nvPr>
            <p:ph type="dt" sz="quarter" idx="10"/>
          </p:nvPr>
        </p:nvSpPr>
        <p:spPr>
          <a:noFill/>
        </p:spPr>
        <p:txBody>
          <a:bodyPr/>
          <a:lstStyle/>
          <a:p>
            <a:endParaRPr lang="en-US" altLang="zh-CN" smtClean="0">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altLang="zh-CN" smtClean="0">
                <a:latin typeface="Arial" charset="0"/>
                <a:ea typeface="宋体" charset="-122"/>
              </a:rPr>
              <a:t>CLRC-ACY</a:t>
            </a:r>
          </a:p>
        </p:txBody>
      </p:sp>
      <p:sp>
        <p:nvSpPr>
          <p:cNvPr id="36867" name="Rectangle 3"/>
          <p:cNvSpPr>
            <a:spLocks noGrp="1" noChangeArrowheads="1"/>
          </p:cNvSpPr>
          <p:nvPr>
            <p:ph type="body" idx="1"/>
          </p:nvPr>
        </p:nvSpPr>
        <p:spPr>
          <a:xfrm>
            <a:off x="457200" y="1676400"/>
            <a:ext cx="8382000" cy="4572000"/>
          </a:xfrm>
        </p:spPr>
        <p:txBody>
          <a:bodyPr>
            <a:normAutofit lnSpcReduction="10000"/>
          </a:bodyPr>
          <a:lstStyle/>
          <a:p>
            <a:pPr marL="609600" indent="-609600">
              <a:buClr>
                <a:schemeClr val="tx1"/>
              </a:buClr>
              <a:buFont typeface="Wingdings" pitchFamily="2" charset="2"/>
              <a:buChar char="v"/>
            </a:pPr>
            <a:r>
              <a:rPr lang="zh-TW" altLang="en-US" sz="2800" b="1" i="1" dirty="0" smtClean="0">
                <a:solidFill>
                  <a:srgbClr val="000000"/>
                </a:solidFill>
              </a:rPr>
              <a:t>基督僕人更新中心</a:t>
            </a:r>
            <a:r>
              <a:rPr lang="en-US" altLang="zh-TW" sz="2800" dirty="0" smtClean="0">
                <a:solidFill>
                  <a:srgbClr val="000000"/>
                </a:solidFill>
              </a:rPr>
              <a:t> </a:t>
            </a:r>
            <a:r>
              <a:rPr lang="zh-TW" altLang="en-US" sz="2800" dirty="0" smtClean="0">
                <a:solidFill>
                  <a:srgbClr val="000000"/>
                </a:solidFill>
              </a:rPr>
              <a:t>是專為協助華人教會領袖的栽培與更新、使他們發揮最大的潛能、使教會面對</a:t>
            </a:r>
            <a:r>
              <a:rPr lang="en-US" altLang="zh-TW" sz="2800" dirty="0" smtClean="0">
                <a:solidFill>
                  <a:srgbClr val="000000"/>
                </a:solidFill>
              </a:rPr>
              <a:t>21</a:t>
            </a:r>
            <a:r>
              <a:rPr lang="zh-TW" altLang="en-US" sz="2800" dirty="0" smtClean="0">
                <a:solidFill>
                  <a:srgbClr val="000000"/>
                </a:solidFill>
              </a:rPr>
              <a:t>世紀的挑戰、能更有效的完成主的大使命。為此</a:t>
            </a:r>
            <a:r>
              <a:rPr lang="en-US" altLang="zh-TW" sz="2800" dirty="0" smtClean="0">
                <a:solidFill>
                  <a:srgbClr val="000000"/>
                </a:solidFill>
              </a:rPr>
              <a:t>CLRC</a:t>
            </a:r>
            <a:r>
              <a:rPr lang="zh-TW" altLang="en-US" sz="2800" dirty="0" smtClean="0">
                <a:solidFill>
                  <a:srgbClr val="000000"/>
                </a:solidFill>
              </a:rPr>
              <a:t>提供場地設備和三方面、整合性的事工来滿足主僕人最大的需要</a:t>
            </a:r>
            <a:r>
              <a:rPr lang="en-US" altLang="zh-TW" sz="2800" dirty="0" smtClean="0">
                <a:solidFill>
                  <a:srgbClr val="000000"/>
                </a:solidFill>
              </a:rPr>
              <a:t>:</a:t>
            </a:r>
            <a:endParaRPr lang="en-US" sz="2800" dirty="0" smtClean="0">
              <a:solidFill>
                <a:srgbClr val="000000"/>
              </a:solidFill>
            </a:endParaRPr>
          </a:p>
          <a:p>
            <a:pPr marL="1208088" lvl="2" indent="-293688">
              <a:buClr>
                <a:schemeClr val="tx1"/>
              </a:buClr>
            </a:pPr>
            <a:r>
              <a:rPr lang="zh-TW" altLang="en-US" sz="3200" b="1" dirty="0" smtClean="0"/>
              <a:t>系統的領袖進修講座</a:t>
            </a:r>
            <a:r>
              <a:rPr lang="zh-TW" altLang="en-US" sz="3200" dirty="0" smtClean="0"/>
              <a:t> </a:t>
            </a:r>
            <a:r>
              <a:rPr lang="en-US" altLang="zh-TW" sz="2800" dirty="0" smtClean="0"/>
              <a:t>(</a:t>
            </a:r>
            <a:r>
              <a:rPr lang="zh-TW" altLang="en-US" sz="2800" dirty="0" smtClean="0"/>
              <a:t>心意和</a:t>
            </a:r>
            <a:r>
              <a:rPr lang="zh-TW" altLang="en-US" sz="2800" dirty="0" smtClean="0">
                <a:latin typeface="Times New Roman" pitchFamily="18" charset="0"/>
              </a:rPr>
              <a:t>恩賜</a:t>
            </a:r>
            <a:r>
              <a:rPr lang="zh-TW" altLang="en-US" sz="2800" dirty="0" smtClean="0"/>
              <a:t>的更新</a:t>
            </a:r>
            <a:r>
              <a:rPr lang="en-US" altLang="zh-TW" sz="2800" dirty="0" smtClean="0"/>
              <a:t>)  </a:t>
            </a:r>
            <a:r>
              <a:rPr lang="en-US" altLang="zh-TW" sz="2800" dirty="0" smtClean="0">
                <a:solidFill>
                  <a:srgbClr val="FF0000"/>
                </a:solidFill>
              </a:rPr>
              <a:t>“IQ”</a:t>
            </a:r>
          </a:p>
          <a:p>
            <a:pPr marL="1208088" lvl="2" indent="-293688">
              <a:buClr>
                <a:schemeClr val="tx1"/>
              </a:buClr>
            </a:pPr>
            <a:r>
              <a:rPr lang="zh-TW" altLang="en-US" sz="3200" b="1" dirty="0" smtClean="0"/>
              <a:t>同工彼此相交的操練</a:t>
            </a:r>
            <a:r>
              <a:rPr lang="zh-TW" altLang="en-US" sz="3200" dirty="0" smtClean="0"/>
              <a:t> </a:t>
            </a:r>
            <a:r>
              <a:rPr lang="en-US" altLang="zh-TW" sz="2800" dirty="0" smtClean="0"/>
              <a:t>(</a:t>
            </a:r>
            <a:r>
              <a:rPr lang="zh-TW" altLang="en-US" sz="2800" dirty="0" smtClean="0"/>
              <a:t>教會</a:t>
            </a:r>
            <a:r>
              <a:rPr lang="en-US" altLang="zh-TW" sz="2800" dirty="0" smtClean="0"/>
              <a:t>/</a:t>
            </a:r>
            <a:r>
              <a:rPr lang="zh-TW" altLang="en-US" sz="2800" dirty="0" smtClean="0"/>
              <a:t>同工關係的更新</a:t>
            </a:r>
            <a:r>
              <a:rPr lang="en-US" altLang="zh-TW" sz="2800" dirty="0" smtClean="0"/>
              <a:t>) </a:t>
            </a:r>
            <a:r>
              <a:rPr lang="en-US" altLang="zh-TW" sz="2800" dirty="0" smtClean="0">
                <a:solidFill>
                  <a:srgbClr val="FF0000"/>
                </a:solidFill>
              </a:rPr>
              <a:t>“EQ”</a:t>
            </a:r>
          </a:p>
          <a:p>
            <a:pPr marL="1208088" lvl="2" indent="-293688">
              <a:buClr>
                <a:schemeClr val="tx1"/>
              </a:buClr>
            </a:pPr>
            <a:r>
              <a:rPr lang="zh-TW" altLang="en-US" sz="3200" b="1" dirty="0" smtClean="0"/>
              <a:t>個人退修與更新</a:t>
            </a:r>
            <a:r>
              <a:rPr lang="zh-TW" altLang="en-US" sz="3200" dirty="0" smtClean="0"/>
              <a:t> </a:t>
            </a:r>
            <a:r>
              <a:rPr lang="en-US" altLang="zh-TW" sz="2800" dirty="0" smtClean="0"/>
              <a:t>(</a:t>
            </a:r>
            <a:r>
              <a:rPr lang="zh-TW" altLang="en-US" sz="2800" dirty="0" smtClean="0"/>
              <a:t>身心</a:t>
            </a:r>
            <a:r>
              <a:rPr lang="zh-TW" altLang="en-US" sz="2800" dirty="0" smtClean="0">
                <a:latin typeface="Times New Roman" pitchFamily="18" charset="0"/>
              </a:rPr>
              <a:t>靈</a:t>
            </a:r>
            <a:r>
              <a:rPr lang="zh-TW" altLang="en-US" sz="2800" dirty="0" smtClean="0"/>
              <a:t>全人的更新</a:t>
            </a:r>
            <a:r>
              <a:rPr lang="en-US" altLang="zh-TW" sz="2800" dirty="0" smtClean="0"/>
              <a:t>)  </a:t>
            </a:r>
            <a:r>
              <a:rPr lang="en-US" altLang="zh-TW" sz="2800" dirty="0" smtClean="0">
                <a:solidFill>
                  <a:srgbClr val="FF0000"/>
                </a:solidFill>
              </a:rPr>
              <a:t>“SQ”</a:t>
            </a:r>
          </a:p>
          <a:p>
            <a:pPr marL="609600" indent="-609600">
              <a:buClr>
                <a:schemeClr val="tx1"/>
              </a:buClr>
              <a:buFontTx/>
              <a:buNone/>
            </a:pPr>
            <a:endParaRPr lang="en-US" dirty="0" smtClean="0"/>
          </a:p>
          <a:p>
            <a:pPr marL="609600" indent="-609600">
              <a:buClr>
                <a:schemeClr val="tx1"/>
              </a:buClr>
              <a:buFontTx/>
              <a:buNone/>
            </a:pPr>
            <a:endParaRPr lang="en-US" dirty="0" smtClean="0">
              <a:solidFill>
                <a:schemeClr val="accent2"/>
              </a:solidFill>
            </a:endParaRPr>
          </a:p>
        </p:txBody>
      </p:sp>
      <p:sp>
        <p:nvSpPr>
          <p:cNvPr id="36868" name="Rectangle 15"/>
          <p:cNvSpPr>
            <a:spLocks noGrp="1" noChangeArrowheads="1"/>
          </p:cNvSpPr>
          <p:nvPr>
            <p:ph type="title"/>
          </p:nvPr>
        </p:nvSpPr>
        <p:spPr>
          <a:xfrm>
            <a:off x="457200" y="0"/>
            <a:ext cx="8229600" cy="1600200"/>
          </a:xfrm>
        </p:spPr>
        <p:txBody>
          <a:bodyPr/>
          <a:lstStyle/>
          <a:p>
            <a:r>
              <a:rPr lang="zh-TW" altLang="en-US" sz="4800" dirty="0" smtClean="0">
                <a:solidFill>
                  <a:schemeClr val="tx1"/>
                </a:solidFill>
              </a:rPr>
              <a:t>            </a:t>
            </a:r>
            <a:r>
              <a:rPr lang="zh-TW" altLang="en-US" sz="4800" dirty="0" smtClean="0">
                <a:solidFill>
                  <a:srgbClr val="FF0000"/>
                </a:solidFill>
              </a:rPr>
              <a:t>異象</a:t>
            </a:r>
            <a:r>
              <a:rPr lang="zh-TW" altLang="en-US" dirty="0" smtClean="0">
                <a:solidFill>
                  <a:srgbClr val="FF0000"/>
                </a:solidFill>
              </a:rPr>
              <a:t>與使命</a:t>
            </a:r>
            <a:endParaRPr lang="en-US" sz="2800" dirty="0" smtClean="0">
              <a:solidFill>
                <a:srgbClr val="FF0000"/>
              </a:solidFill>
            </a:endParaRPr>
          </a:p>
        </p:txBody>
      </p:sp>
      <p:pic>
        <p:nvPicPr>
          <p:cNvPr id="36869" name="Picture 16"/>
          <p:cNvPicPr>
            <a:picLocks noChangeAspect="1" noChangeArrowheads="1"/>
          </p:cNvPicPr>
          <p:nvPr/>
        </p:nvPicPr>
        <p:blipFill>
          <a:blip r:embed="rId3" cstate="print"/>
          <a:srcRect/>
          <a:stretch>
            <a:fillRect/>
          </a:stretch>
        </p:blipFill>
        <p:spPr bwMode="auto">
          <a:xfrm>
            <a:off x="609600" y="228600"/>
            <a:ext cx="1828800" cy="1349375"/>
          </a:xfrm>
          <a:prstGeom prst="rect">
            <a:avLst/>
          </a:prstGeom>
          <a:noFill/>
          <a:ln w="9525">
            <a:noFill/>
            <a:miter lim="800000"/>
            <a:headEnd/>
            <a:tailEnd/>
          </a:ln>
        </p:spPr>
      </p:pic>
      <p:sp>
        <p:nvSpPr>
          <p:cNvPr id="36870" name="Date Placeholder 6"/>
          <p:cNvSpPr>
            <a:spLocks noGrp="1"/>
          </p:cNvSpPr>
          <p:nvPr>
            <p:ph type="dt" sz="quarter" idx="10"/>
          </p:nvPr>
        </p:nvSpPr>
        <p:spPr>
          <a:noFill/>
        </p:spPr>
        <p:txBody>
          <a:bodyPr/>
          <a:lstStyle/>
          <a:p>
            <a:endParaRPr lang="en-US" altLang="zh-TW"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a:noFill/>
        </p:spPr>
        <p:txBody>
          <a:bodyPr/>
          <a:lstStyle/>
          <a:p>
            <a:r>
              <a:rPr lang="en-US" smtClean="0"/>
              <a:t>CLRC-ACY</a:t>
            </a:r>
          </a:p>
        </p:txBody>
      </p:sp>
      <p:sp>
        <p:nvSpPr>
          <p:cNvPr id="6148" name="Rectangle 4"/>
          <p:cNvSpPr>
            <a:spLocks noGrp="1" noChangeArrowheads="1"/>
          </p:cNvSpPr>
          <p:nvPr>
            <p:ph type="title"/>
          </p:nvPr>
        </p:nvSpPr>
        <p:spPr>
          <a:xfrm>
            <a:off x="457200" y="304800"/>
            <a:ext cx="8229600" cy="1143000"/>
          </a:xfrm>
          <a:solidFill>
            <a:schemeClr val="bg2"/>
          </a:solidFill>
        </p:spPr>
        <p:txBody>
          <a:bodyPr>
            <a:normAutofit fontScale="90000"/>
          </a:bodyPr>
          <a:lstStyle/>
          <a:p>
            <a:pPr eaLnBrk="1" hangingPunct="1"/>
            <a:r>
              <a:rPr lang="en-US" sz="4000" smtClean="0"/>
              <a:t/>
            </a:r>
            <a:br>
              <a:rPr lang="en-US" sz="4000" smtClean="0"/>
            </a:br>
            <a:endParaRPr lang="en-US" sz="4000" smtClean="0"/>
          </a:p>
        </p:txBody>
      </p:sp>
      <p:sp>
        <p:nvSpPr>
          <p:cNvPr id="6149" name="Rectangle 3"/>
          <p:cNvSpPr>
            <a:spLocks noGrp="1" noChangeArrowheads="1"/>
          </p:cNvSpPr>
          <p:nvPr>
            <p:ph type="body" idx="1"/>
          </p:nvPr>
        </p:nvSpPr>
        <p:spPr>
          <a:xfrm>
            <a:off x="0" y="1600200"/>
            <a:ext cx="8915400" cy="4525963"/>
          </a:xfrm>
        </p:spPr>
        <p:txBody>
          <a:bodyPr>
            <a:normAutofit lnSpcReduction="10000"/>
          </a:bodyPr>
          <a:lstStyle/>
          <a:p>
            <a:pPr marL="609600" indent="-609600" algn="dist" eaLnBrk="1" hangingPunct="1">
              <a:lnSpc>
                <a:spcPct val="90000"/>
              </a:lnSpc>
              <a:buClr>
                <a:schemeClr val="tx1"/>
              </a:buClr>
              <a:buFontTx/>
              <a:buBlip>
                <a:blip r:embed="rId3"/>
              </a:buBlip>
            </a:pPr>
            <a:r>
              <a:rPr lang="en-US" sz="2800" dirty="0" smtClean="0"/>
              <a:t>CLRC is dedicated to </a:t>
            </a:r>
            <a:r>
              <a:rPr lang="en-US" sz="2800" i="1" dirty="0" smtClean="0"/>
              <a:t>help</a:t>
            </a:r>
            <a:r>
              <a:rPr lang="en-US" sz="2800" dirty="0" smtClean="0"/>
              <a:t> (Chinese) churches in developing and strengthening their leaders to realize their full potential, to meet the challenges of the 21</a:t>
            </a:r>
            <a:r>
              <a:rPr lang="en-US" sz="2800" baseline="30000" dirty="0" smtClean="0"/>
              <a:t>st</a:t>
            </a:r>
            <a:r>
              <a:rPr lang="en-US" sz="2800" dirty="0" smtClean="0"/>
              <a:t> century in order to effectively carry out the Great Commission.  CLRC provides the facilities for a </a:t>
            </a:r>
            <a:r>
              <a:rPr lang="en-US" sz="2800" i="1" dirty="0" smtClean="0"/>
              <a:t>holistic</a:t>
            </a:r>
            <a:r>
              <a:rPr lang="en-US" sz="2800" dirty="0" smtClean="0"/>
              <a:t>, threefold ministry approach of </a:t>
            </a:r>
          </a:p>
          <a:p>
            <a:pPr marL="971550" lvl="1" indent="-457200" eaLnBrk="1" hangingPunct="1">
              <a:lnSpc>
                <a:spcPct val="90000"/>
              </a:lnSpc>
              <a:buClr>
                <a:schemeClr val="tx1"/>
              </a:buClr>
            </a:pPr>
            <a:r>
              <a:rPr lang="en-US" sz="3200" i="1" dirty="0" smtClean="0"/>
              <a:t>Systematic </a:t>
            </a:r>
            <a:r>
              <a:rPr lang="en-US" sz="3200" dirty="0" smtClean="0"/>
              <a:t>leadership training seminars</a:t>
            </a:r>
            <a:r>
              <a:rPr lang="en-US" dirty="0" smtClean="0"/>
              <a:t> </a:t>
            </a:r>
            <a:r>
              <a:rPr lang="en-US" sz="2400" dirty="0" smtClean="0"/>
              <a:t>(Renewal of Heart/Mind: </a:t>
            </a:r>
            <a:r>
              <a:rPr lang="en-US" sz="2400" dirty="0" smtClean="0">
                <a:solidFill>
                  <a:srgbClr val="FF0000"/>
                </a:solidFill>
              </a:rPr>
              <a:t>IQ</a:t>
            </a:r>
            <a:r>
              <a:rPr lang="en-US" sz="2400" dirty="0" smtClean="0"/>
              <a:t> ; Ro 12:2)</a:t>
            </a:r>
          </a:p>
          <a:p>
            <a:pPr marL="971550" lvl="1" indent="-457200" eaLnBrk="1" hangingPunct="1">
              <a:lnSpc>
                <a:spcPct val="90000"/>
              </a:lnSpc>
              <a:buClr>
                <a:schemeClr val="tx1"/>
              </a:buClr>
            </a:pPr>
            <a:r>
              <a:rPr lang="en-US" altLang="zh-CN" sz="3200" i="1" dirty="0" smtClean="0"/>
              <a:t>Intentional /disciplined </a:t>
            </a:r>
            <a:r>
              <a:rPr lang="en-US" sz="3200" dirty="0" smtClean="0"/>
              <a:t>co-workers fellowships </a:t>
            </a:r>
            <a:r>
              <a:rPr lang="en-US" sz="2400" dirty="0" smtClean="0"/>
              <a:t>(Renewal of Relationships: </a:t>
            </a:r>
            <a:r>
              <a:rPr lang="en-US" sz="2400" dirty="0" smtClean="0">
                <a:solidFill>
                  <a:srgbClr val="FF0000"/>
                </a:solidFill>
              </a:rPr>
              <a:t>EQ</a:t>
            </a:r>
            <a:r>
              <a:rPr lang="en-US" sz="2400" dirty="0" smtClean="0"/>
              <a:t> ; Phil 2:1-4, Eph 4:2-6)</a:t>
            </a:r>
          </a:p>
          <a:p>
            <a:pPr marL="971550" lvl="1" indent="-457200" eaLnBrk="1" hangingPunct="1">
              <a:lnSpc>
                <a:spcPct val="90000"/>
              </a:lnSpc>
              <a:buClr>
                <a:schemeClr val="tx1"/>
              </a:buClr>
            </a:pPr>
            <a:r>
              <a:rPr lang="en-US" sz="3200" i="1" dirty="0" smtClean="0"/>
              <a:t>Personal</a:t>
            </a:r>
            <a:r>
              <a:rPr lang="en-US" sz="3200" dirty="0" smtClean="0"/>
              <a:t> retreats </a:t>
            </a:r>
            <a:r>
              <a:rPr lang="en-US" sz="2400" dirty="0" smtClean="0"/>
              <a:t>(Renewal of Whole Being: </a:t>
            </a:r>
            <a:r>
              <a:rPr lang="en-US" sz="2400" dirty="0" smtClean="0">
                <a:solidFill>
                  <a:srgbClr val="FF0000"/>
                </a:solidFill>
              </a:rPr>
              <a:t>SQ</a:t>
            </a:r>
            <a:r>
              <a:rPr lang="en-US" sz="2400" dirty="0" smtClean="0"/>
              <a:t> ; 3 </a:t>
            </a:r>
            <a:r>
              <a:rPr lang="en-US" sz="2400" dirty="0" err="1" smtClean="0"/>
              <a:t>Jn</a:t>
            </a:r>
            <a:r>
              <a:rPr lang="en-US" sz="2400" dirty="0" smtClean="0"/>
              <a:t> 2)</a:t>
            </a:r>
          </a:p>
          <a:p>
            <a:pPr marL="609600" indent="-609600" eaLnBrk="1" hangingPunct="1">
              <a:lnSpc>
                <a:spcPct val="90000"/>
              </a:lnSpc>
              <a:buClr>
                <a:schemeClr val="tx1"/>
              </a:buClr>
              <a:buFontTx/>
              <a:buNone/>
            </a:pPr>
            <a:endParaRPr lang="en-US" dirty="0" smtClean="0"/>
          </a:p>
          <a:p>
            <a:pPr marL="609600" indent="-609600" eaLnBrk="1" hangingPunct="1">
              <a:lnSpc>
                <a:spcPct val="90000"/>
              </a:lnSpc>
              <a:buClr>
                <a:schemeClr val="tx1"/>
              </a:buClr>
              <a:buFontTx/>
              <a:buNone/>
            </a:pPr>
            <a:endParaRPr lang="en-US" dirty="0" smtClean="0">
              <a:solidFill>
                <a:schemeClr val="accent2"/>
              </a:solidFill>
            </a:endParaRPr>
          </a:p>
        </p:txBody>
      </p:sp>
      <p:sp>
        <p:nvSpPr>
          <p:cNvPr id="6150" name="WordArt 6"/>
          <p:cNvSpPr>
            <a:spLocks noChangeArrowheads="1" noChangeShapeType="1" noTextEdit="1"/>
          </p:cNvSpPr>
          <p:nvPr/>
        </p:nvSpPr>
        <p:spPr bwMode="auto">
          <a:xfrm>
            <a:off x="3200400" y="685800"/>
            <a:ext cx="3124200" cy="571500"/>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Vision/Mission</a:t>
            </a:r>
          </a:p>
        </p:txBody>
      </p:sp>
      <p:pic>
        <p:nvPicPr>
          <p:cNvPr id="6151" name="Picture 13"/>
          <p:cNvPicPr>
            <a:picLocks noChangeAspect="1" noChangeArrowheads="1"/>
          </p:cNvPicPr>
          <p:nvPr/>
        </p:nvPicPr>
        <p:blipFill>
          <a:blip r:embed="rId4" cstate="print"/>
          <a:srcRect/>
          <a:stretch>
            <a:fillRect/>
          </a:stretch>
        </p:blipFill>
        <p:spPr bwMode="auto">
          <a:xfrm>
            <a:off x="533400" y="381000"/>
            <a:ext cx="1295400" cy="9906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ystematic, Effective, Goal-oriented Training of Leaders…"/>
          <p:cNvSpPr txBox="1"/>
          <p:nvPr/>
        </p:nvSpPr>
        <p:spPr>
          <a:xfrm>
            <a:off x="238724" y="185215"/>
            <a:ext cx="8666554" cy="813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anchor="ctr">
            <a:spAutoFit/>
          </a:bodyPr>
          <a:lstStyle/>
          <a:p>
            <a:pPr defTabSz="642915">
              <a:lnSpc>
                <a:spcPct val="70000"/>
              </a:lnSpc>
              <a:spcBef>
                <a:spcPts val="984"/>
              </a:spcBef>
              <a:defRPr sz="4000">
                <a:latin typeface="Times New Roman"/>
                <a:ea typeface="Times New Roman"/>
                <a:cs typeface="Times New Roman"/>
                <a:sym typeface="Times New Roman"/>
              </a:defRPr>
            </a:pPr>
            <a:r>
              <a:rPr sz="2800" b="1" dirty="0"/>
              <a:t>Systematic, Effective, Goal-oriented</a:t>
            </a:r>
            <a:r>
              <a:rPr lang="en-US" sz="2800" b="1" dirty="0"/>
              <a:t> </a:t>
            </a:r>
            <a:r>
              <a:rPr sz="2800" b="1" dirty="0"/>
              <a:t>Training of Leaders</a:t>
            </a:r>
          </a:p>
          <a:p>
            <a:pPr algn="ctr" defTabSz="642915">
              <a:lnSpc>
                <a:spcPct val="70000"/>
              </a:lnSpc>
              <a:spcBef>
                <a:spcPts val="984"/>
              </a:spcBef>
              <a:defRPr sz="4000">
                <a:latin typeface="Times New Roman"/>
                <a:ea typeface="Times New Roman"/>
                <a:cs typeface="Times New Roman"/>
                <a:sym typeface="Times New Roman"/>
              </a:defRPr>
            </a:pPr>
            <a:r>
              <a:rPr sz="2800" b="1" dirty="0" err="1"/>
              <a:t>系統、有效、有目標的領袖栽培</a:t>
            </a:r>
            <a:endParaRPr sz="2800" b="1" dirty="0"/>
          </a:p>
        </p:txBody>
      </p:sp>
      <p:sp>
        <p:nvSpPr>
          <p:cNvPr id="136" name="Personal dedication, transformation, &amp; service (Rom 12:1-3)…"/>
          <p:cNvSpPr txBox="1"/>
          <p:nvPr/>
        </p:nvSpPr>
        <p:spPr>
          <a:xfrm>
            <a:off x="0" y="1030939"/>
            <a:ext cx="9189414" cy="5719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anchor="ctr">
            <a:spAutoFit/>
          </a:bodyPr>
          <a:lstStyle/>
          <a:p>
            <a:pPr marL="160729" indent="-160729" defTabSz="321457">
              <a:spcBef>
                <a:spcPts val="773"/>
              </a:spcBef>
              <a:buSzPct val="100000"/>
              <a:buChar char="•"/>
              <a:defRPr sz="3400"/>
            </a:pPr>
            <a:r>
              <a:rPr sz="2800" dirty="0"/>
              <a:t>Personal dedication, transformation, &amp; service (</a:t>
            </a:r>
            <a:r>
              <a:rPr sz="2800" i="1" dirty="0"/>
              <a:t>Rom </a:t>
            </a:r>
            <a:r>
              <a:rPr sz="2800" i="1" dirty="0" smtClean="0"/>
              <a:t>12:1-</a:t>
            </a:r>
            <a:r>
              <a:rPr lang="en-US" sz="2800" i="1" dirty="0" smtClean="0"/>
              <a:t>2…</a:t>
            </a:r>
            <a:r>
              <a:rPr sz="2800" dirty="0" smtClean="0"/>
              <a:t>)</a:t>
            </a:r>
            <a:r>
              <a:rPr lang="en-US" sz="2800" dirty="0" smtClean="0"/>
              <a:t> take time</a:t>
            </a:r>
            <a:endParaRPr sz="2800" dirty="0"/>
          </a:p>
          <a:p>
            <a:pPr marL="565420" lvl="1" indent="-243963" defTabSz="321457">
              <a:spcBef>
                <a:spcPts val="281"/>
              </a:spcBef>
              <a:buSzPct val="100000"/>
              <a:buChar char="–"/>
              <a:defRPr sz="3400" b="0">
                <a:latin typeface="Times New Roman"/>
                <a:ea typeface="Times New Roman"/>
                <a:cs typeface="Times New Roman"/>
                <a:sym typeface="Times New Roman"/>
              </a:defRPr>
            </a:pPr>
            <a:r>
              <a:rPr sz="2800" dirty="0"/>
              <a:t>Daily and long process (</a:t>
            </a:r>
            <a:r>
              <a:rPr sz="3200" dirty="0" err="1">
                <a:latin typeface="DFKai-SB"/>
                <a:ea typeface="DFKai-SB"/>
                <a:cs typeface="DFKai-SB"/>
                <a:sym typeface="DFKai-SB"/>
              </a:rPr>
              <a:t>百年樹人</a:t>
            </a:r>
            <a:r>
              <a:rPr sz="2800" dirty="0" smtClean="0"/>
              <a:t>…)</a:t>
            </a:r>
            <a:r>
              <a:rPr lang="en-US" sz="2800" dirty="0" smtClean="0"/>
              <a:t>; “</a:t>
            </a:r>
            <a:r>
              <a:rPr lang="zh-CN" altLang="en-US" sz="2800" b="1" dirty="0" smtClean="0">
                <a:latin typeface="PMingLiU" pitchFamily="18" charset="-120"/>
                <a:ea typeface="PMingLiU" pitchFamily="18" charset="-120"/>
              </a:rPr>
              <a:t>台上十分钟台下十年功</a:t>
            </a:r>
            <a:r>
              <a:rPr lang="en-US" altLang="zh-CN" sz="2800" dirty="0" smtClean="0">
                <a:latin typeface="PMingLiU" pitchFamily="18" charset="-120"/>
                <a:ea typeface="PMingLiU" pitchFamily="18" charset="-120"/>
              </a:rPr>
              <a:t>”</a:t>
            </a:r>
            <a:endParaRPr lang="en-US" sz="2800" dirty="0" smtClean="0">
              <a:latin typeface="PMingLiU" pitchFamily="18" charset="-120"/>
              <a:ea typeface="PMingLiU" pitchFamily="18" charset="-120"/>
            </a:endParaRPr>
          </a:p>
          <a:p>
            <a:pPr marL="160729" indent="-160729" defTabSz="321457">
              <a:spcBef>
                <a:spcPts val="2742"/>
              </a:spcBef>
              <a:buSzPct val="100000"/>
              <a:buChar char="•"/>
              <a:defRPr sz="3400"/>
            </a:pPr>
            <a:r>
              <a:rPr sz="2800" dirty="0" smtClean="0"/>
              <a:t>Key </a:t>
            </a:r>
            <a:r>
              <a:rPr lang="en-US" sz="2800" dirty="0" smtClean="0"/>
              <a:t>topics </a:t>
            </a:r>
            <a:r>
              <a:rPr sz="2800" dirty="0" smtClean="0"/>
              <a:t>for </a:t>
            </a:r>
            <a:r>
              <a:rPr sz="2800" dirty="0"/>
              <a:t>leadership training </a:t>
            </a:r>
            <a:r>
              <a:rPr sz="2800" dirty="0" err="1">
                <a:latin typeface="新細明體"/>
                <a:ea typeface="新細明體"/>
                <a:cs typeface="新細明體"/>
                <a:sym typeface="新細明體"/>
              </a:rPr>
              <a:t>領袖培訓的主題計劃</a:t>
            </a:r>
            <a:r>
              <a:rPr lang="en-US" sz="2400" b="1" dirty="0">
                <a:latin typeface="新細明體"/>
                <a:ea typeface="新細明體"/>
                <a:cs typeface="新細明體"/>
                <a:sym typeface="新細明體"/>
              </a:rPr>
              <a:t>*</a:t>
            </a:r>
            <a:endParaRPr sz="2400" b="1" dirty="0">
              <a:latin typeface="新細明體"/>
              <a:ea typeface="新細明體"/>
              <a:cs typeface="新細明體"/>
              <a:sym typeface="新細明體"/>
            </a:endParaRPr>
          </a:p>
          <a:p>
            <a:pPr marL="709885" lvl="2" indent="-227699" defTabSz="321457">
              <a:spcBef>
                <a:spcPts val="914"/>
              </a:spcBef>
              <a:buSzPct val="100000"/>
              <a:buFont typeface="Wingdings" pitchFamily="2" charset="2"/>
              <a:buChar char="ü"/>
              <a:defRPr sz="3400" b="0">
                <a:latin typeface="Times New Roman"/>
                <a:ea typeface="Times New Roman"/>
                <a:cs typeface="Times New Roman"/>
                <a:sym typeface="Times New Roman"/>
              </a:defRPr>
            </a:pPr>
            <a:r>
              <a:rPr sz="2400" dirty="0"/>
              <a:t>What is spiritual leadership? </a:t>
            </a:r>
            <a:r>
              <a:rPr sz="2400" dirty="0" err="1">
                <a:latin typeface="新細明體"/>
                <a:ea typeface="新細明體"/>
                <a:cs typeface="新細明體"/>
                <a:sym typeface="新細明體"/>
              </a:rPr>
              <a:t>什麼是屬靈的領導</a:t>
            </a:r>
            <a:r>
              <a:rPr sz="2400" dirty="0">
                <a:latin typeface="新細明體"/>
                <a:ea typeface="新細明體"/>
                <a:cs typeface="新細明體"/>
                <a:sym typeface="新細明體"/>
              </a:rPr>
              <a:t>？</a:t>
            </a:r>
          </a:p>
          <a:p>
            <a:pPr marL="709885" lvl="2" indent="-227699" defTabSz="321457">
              <a:spcBef>
                <a:spcPts val="914"/>
              </a:spcBef>
              <a:buSzPct val="100000"/>
              <a:buFont typeface="Wingdings" pitchFamily="2" charset="2"/>
              <a:buChar char="ü"/>
              <a:defRPr sz="3400" b="0">
                <a:latin typeface="Times New Roman"/>
                <a:ea typeface="Times New Roman"/>
                <a:cs typeface="Times New Roman"/>
                <a:sym typeface="Times New Roman"/>
              </a:defRPr>
            </a:pPr>
            <a:r>
              <a:rPr sz="2400" dirty="0"/>
              <a:t>Biblical qualifications for church leaders </a:t>
            </a:r>
            <a:r>
              <a:rPr sz="2400" dirty="0" err="1">
                <a:latin typeface="新細明體"/>
                <a:ea typeface="新細明體"/>
                <a:cs typeface="新細明體"/>
                <a:sym typeface="新細明體"/>
              </a:rPr>
              <a:t>聖經里教會領袖的資格</a:t>
            </a:r>
            <a:endParaRPr sz="2400" dirty="0">
              <a:latin typeface="新細明體"/>
              <a:ea typeface="新細明體"/>
              <a:cs typeface="新細明體"/>
              <a:sym typeface="新細明體"/>
            </a:endParaRPr>
          </a:p>
          <a:p>
            <a:pPr marL="709885" lvl="2" indent="-227699" defTabSz="321457">
              <a:spcBef>
                <a:spcPts val="914"/>
              </a:spcBef>
              <a:buSzPct val="100000"/>
              <a:buFont typeface="Wingdings" pitchFamily="2" charset="2"/>
              <a:buChar char="ü"/>
              <a:defRPr sz="3400" b="0">
                <a:latin typeface="Times New Roman"/>
                <a:ea typeface="Times New Roman"/>
                <a:cs typeface="Times New Roman"/>
                <a:sym typeface="Times New Roman"/>
              </a:defRPr>
            </a:pPr>
            <a:r>
              <a:rPr lang="en-US" sz="2400" dirty="0"/>
              <a:t>Ministries of</a:t>
            </a:r>
            <a:r>
              <a:rPr sz="2400" dirty="0"/>
              <a:t> church leaders </a:t>
            </a:r>
            <a:r>
              <a:rPr sz="2400" dirty="0" err="1"/>
              <a:t>教會領袖的職分</a:t>
            </a:r>
            <a:endParaRPr sz="2400" dirty="0"/>
          </a:p>
          <a:p>
            <a:pPr marL="709885" lvl="2" indent="-227699" defTabSz="321457">
              <a:spcBef>
                <a:spcPts val="914"/>
              </a:spcBef>
              <a:buSzPct val="100000"/>
              <a:buFont typeface="Wingdings" pitchFamily="2" charset="2"/>
              <a:buChar char="ü"/>
              <a:defRPr sz="3400" b="0">
                <a:latin typeface="Times New Roman"/>
                <a:ea typeface="Times New Roman"/>
                <a:cs typeface="Times New Roman"/>
                <a:sym typeface="Times New Roman"/>
              </a:defRPr>
            </a:pPr>
            <a:r>
              <a:rPr lang="en-US" sz="2400" dirty="0"/>
              <a:t>Philosophy of</a:t>
            </a:r>
            <a:r>
              <a:rPr sz="2400" dirty="0"/>
              <a:t> </a:t>
            </a:r>
            <a:r>
              <a:rPr lang="en-US" sz="2400" dirty="0"/>
              <a:t>ministry </a:t>
            </a:r>
            <a:r>
              <a:rPr sz="2400" dirty="0" err="1">
                <a:latin typeface="新細明體"/>
                <a:ea typeface="新細明體"/>
                <a:cs typeface="新細明體"/>
                <a:sym typeface="新細明體"/>
              </a:rPr>
              <a:t>事工理念</a:t>
            </a:r>
            <a:endParaRPr sz="2400" dirty="0">
              <a:latin typeface="新細明體"/>
              <a:ea typeface="新細明體"/>
              <a:cs typeface="新細明體"/>
              <a:sym typeface="新細明體"/>
            </a:endParaRPr>
          </a:p>
          <a:p>
            <a:pPr marL="709885" lvl="2" indent="-227699" defTabSz="321457">
              <a:spcBef>
                <a:spcPts val="914"/>
              </a:spcBef>
              <a:buSzPct val="100000"/>
              <a:buFont typeface="Wingdings" pitchFamily="2" charset="2"/>
              <a:buChar char="ü"/>
              <a:defRPr sz="3400" b="0">
                <a:latin typeface="Times New Roman"/>
                <a:ea typeface="Times New Roman"/>
                <a:cs typeface="Times New Roman"/>
                <a:sym typeface="Times New Roman"/>
              </a:defRPr>
            </a:pPr>
            <a:r>
              <a:rPr lang="en-US" sz="2400" dirty="0"/>
              <a:t>Contemporary </a:t>
            </a:r>
            <a:r>
              <a:rPr sz="2400" dirty="0"/>
              <a:t>difficulties and challenges </a:t>
            </a:r>
            <a:r>
              <a:rPr sz="2400" dirty="0" err="1"/>
              <a:t>現時代難題</a:t>
            </a:r>
            <a:r>
              <a:rPr sz="2400" dirty="0"/>
              <a:t> / </a:t>
            </a:r>
            <a:r>
              <a:rPr sz="2400" dirty="0" err="1"/>
              <a:t>挑战</a:t>
            </a:r>
            <a:r>
              <a:rPr sz="2400" b="1" dirty="0"/>
              <a:t>…</a:t>
            </a:r>
            <a:endParaRPr lang="en-US" sz="2400" b="1" dirty="0"/>
          </a:p>
          <a:p>
            <a:pPr marL="709885" lvl="6" indent="-227699" defTabSz="321457">
              <a:spcBef>
                <a:spcPts val="914"/>
              </a:spcBef>
              <a:buSzPct val="100000"/>
              <a:defRPr sz="3400" b="0">
                <a:latin typeface="Times New Roman"/>
                <a:ea typeface="Times New Roman"/>
                <a:cs typeface="Times New Roman"/>
                <a:sym typeface="Times New Roman"/>
              </a:defRPr>
            </a:pPr>
            <a:r>
              <a:rPr lang="en-US" sz="2500" dirty="0"/>
              <a:t>*see separate charts for details</a:t>
            </a:r>
            <a:endParaRPr sz="2500" dirty="0"/>
          </a:p>
        </p:txBody>
      </p:sp>
      <p:sp>
        <p:nvSpPr>
          <p:cNvPr id="6" name="Footer Placeholder 5"/>
          <p:cNvSpPr>
            <a:spLocks noGrp="1"/>
          </p:cNvSpPr>
          <p:nvPr>
            <p:ph type="ftr" sz="quarter" idx="11"/>
          </p:nvPr>
        </p:nvSpPr>
        <p:spPr/>
        <p:txBody>
          <a:bodyPr/>
          <a:lstStyle/>
          <a:p>
            <a:r>
              <a:rPr lang="en-US" smtClean="0"/>
              <a:t>CLRC-ACY</a:t>
            </a:r>
            <a:endParaRPr lang="en-US"/>
          </a:p>
        </p:txBody>
      </p:sp>
      <p:sp>
        <p:nvSpPr>
          <p:cNvPr id="5" name="Date Placeholder 4"/>
          <p:cNvSpPr>
            <a:spLocks noGrp="1"/>
          </p:cNvSpPr>
          <p:nvPr>
            <p:ph type="dt" sz="half" idx="10"/>
          </p:nvPr>
        </p:nvSpPr>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hurch based leadership training (paradigm shift)…"/>
          <p:cNvSpPr txBox="1"/>
          <p:nvPr/>
        </p:nvSpPr>
        <p:spPr>
          <a:xfrm>
            <a:off x="213677" y="990600"/>
            <a:ext cx="8930323" cy="5517212"/>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anchor="ctr">
            <a:spAutoFit/>
          </a:bodyPr>
          <a:lstStyle/>
          <a:p>
            <a:pPr marL="160729" indent="-160729" defTabSz="321457">
              <a:spcBef>
                <a:spcPts val="773"/>
              </a:spcBef>
              <a:buSzPct val="100000"/>
              <a:buChar char="•"/>
              <a:defRPr sz="3400"/>
            </a:pPr>
            <a:r>
              <a:rPr sz="2800" i="1" dirty="0"/>
              <a:t>Church based </a:t>
            </a:r>
            <a:r>
              <a:rPr sz="2800" dirty="0"/>
              <a:t>leadership training (</a:t>
            </a:r>
            <a:r>
              <a:rPr sz="2800" i="1" dirty="0"/>
              <a:t>paradigm</a:t>
            </a:r>
            <a:r>
              <a:rPr sz="2800" dirty="0"/>
              <a:t> </a:t>
            </a:r>
            <a:r>
              <a:rPr sz="2800" i="1" dirty="0"/>
              <a:t>shift</a:t>
            </a:r>
            <a:r>
              <a:rPr sz="2800" dirty="0"/>
              <a:t>)</a:t>
            </a:r>
          </a:p>
          <a:p>
            <a:pPr lvl="1" indent="321457" defTabSz="321457">
              <a:spcBef>
                <a:spcPts val="1266"/>
              </a:spcBef>
              <a:buFont typeface="Wingdings"/>
              <a:defRPr sz="3800" b="0" i="1">
                <a:latin typeface="Times New Roman"/>
                <a:ea typeface="Times New Roman"/>
                <a:cs typeface="Times New Roman"/>
                <a:sym typeface="Times New Roman"/>
              </a:defRPr>
            </a:pPr>
            <a:r>
              <a:rPr sz="2800" dirty="0"/>
              <a:t>“I became convinced that the formal theological education system needed to become secondary to a system </a:t>
            </a:r>
            <a:r>
              <a:rPr sz="2800" u="sng" dirty="0"/>
              <a:t>that put </a:t>
            </a:r>
            <a:r>
              <a:rPr sz="2400" u="sng" dirty="0"/>
              <a:t>local churches back at the enter of assessment and recognition for preparedness for ministry leadership</a:t>
            </a:r>
            <a:r>
              <a:rPr sz="2400" dirty="0"/>
              <a:t>.” (J. Reed, </a:t>
            </a:r>
            <a:r>
              <a:rPr sz="2400" b="1" dirty="0" smtClean="0"/>
              <a:t>BILD</a:t>
            </a:r>
            <a:r>
              <a:rPr lang="en-US" sz="2400" b="1" dirty="0" smtClean="0"/>
              <a:t>.org</a:t>
            </a:r>
            <a:r>
              <a:rPr sz="2400" dirty="0" smtClean="0"/>
              <a:t>)</a:t>
            </a:r>
            <a:endParaRPr sz="2400" dirty="0"/>
          </a:p>
          <a:p>
            <a:pPr lvl="1" indent="321457" defTabSz="321457">
              <a:spcBef>
                <a:spcPts val="1266"/>
              </a:spcBef>
              <a:buFont typeface="Wingdings"/>
              <a:defRPr sz="3800" b="0" i="1">
                <a:latin typeface="Times New Roman"/>
                <a:ea typeface="Times New Roman"/>
                <a:cs typeface="Times New Roman"/>
                <a:sym typeface="Times New Roman"/>
              </a:defRPr>
            </a:pPr>
            <a:r>
              <a:rPr sz="2400" dirty="0"/>
              <a:t>“One of the main reasons I believe Evangelicalism is not doing well in Western culture is because we have turned theological education into an intellectual exercise…  It has become quite clear that the old way of teaching our future pastors is not adequate…” (R. Pratt, </a:t>
            </a:r>
            <a:r>
              <a:rPr sz="2400" b="1" dirty="0"/>
              <a:t>3</a:t>
            </a:r>
            <a:r>
              <a:rPr sz="2400" b="1" baseline="30789" dirty="0"/>
              <a:t>rd</a:t>
            </a:r>
            <a:r>
              <a:rPr sz="2400" b="1" dirty="0"/>
              <a:t> </a:t>
            </a:r>
            <a:r>
              <a:rPr sz="2400" b="1" dirty="0" smtClean="0"/>
              <a:t>Millennium</a:t>
            </a:r>
            <a:r>
              <a:rPr lang="en-US" sz="2400" b="1" dirty="0" smtClean="0"/>
              <a:t>, thirdmill.org</a:t>
            </a:r>
            <a:r>
              <a:rPr sz="2400" dirty="0" smtClean="0"/>
              <a:t>)</a:t>
            </a:r>
          </a:p>
          <a:p>
            <a:pPr marL="160729" indent="-160729" defTabSz="321457">
              <a:spcBef>
                <a:spcPts val="2883"/>
              </a:spcBef>
              <a:buSzPct val="100000"/>
              <a:buChar char="•"/>
              <a:defRPr sz="3400"/>
            </a:pPr>
            <a:r>
              <a:rPr sz="2800" dirty="0" smtClean="0"/>
              <a:t>Priority </a:t>
            </a:r>
            <a:r>
              <a:rPr lang="en-US" sz="2800" dirty="0" smtClean="0"/>
              <a:t>: </a:t>
            </a:r>
            <a:r>
              <a:rPr lang="en-US" sz="2800" b="1" i="1" dirty="0" smtClean="0"/>
              <a:t>Focus</a:t>
            </a:r>
            <a:r>
              <a:rPr lang="en-US" sz="2800" dirty="0" smtClean="0"/>
              <a:t> on </a:t>
            </a:r>
            <a:r>
              <a:rPr sz="2800" dirty="0" smtClean="0"/>
              <a:t>leadership training</a:t>
            </a:r>
            <a:endParaRPr sz="2800" dirty="0"/>
          </a:p>
        </p:txBody>
      </p:sp>
      <p:sp>
        <p:nvSpPr>
          <p:cNvPr id="139" name="Systematic, Effective, Goal-oriented Training of Leaders…"/>
          <p:cNvSpPr txBox="1"/>
          <p:nvPr/>
        </p:nvSpPr>
        <p:spPr>
          <a:xfrm>
            <a:off x="106840" y="155907"/>
            <a:ext cx="8930322" cy="813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7" tIns="35717" rIns="35717" bIns="35717" anchor="ctr">
            <a:spAutoFit/>
          </a:bodyPr>
          <a:lstStyle/>
          <a:p>
            <a:pPr defTabSz="642915">
              <a:lnSpc>
                <a:spcPct val="70000"/>
              </a:lnSpc>
              <a:spcBef>
                <a:spcPts val="984"/>
              </a:spcBef>
              <a:defRPr sz="4000">
                <a:latin typeface="Times New Roman"/>
                <a:ea typeface="Times New Roman"/>
                <a:cs typeface="Times New Roman"/>
                <a:sym typeface="Times New Roman"/>
              </a:defRPr>
            </a:pPr>
            <a:r>
              <a:rPr sz="2800" b="1" dirty="0"/>
              <a:t>Systematic, Effective, Goal-oriented Training of Leaders</a:t>
            </a:r>
          </a:p>
          <a:p>
            <a:pPr algn="ctr" defTabSz="642915">
              <a:lnSpc>
                <a:spcPct val="70000"/>
              </a:lnSpc>
              <a:spcBef>
                <a:spcPts val="984"/>
              </a:spcBef>
              <a:defRPr sz="4000">
                <a:latin typeface="Times New Roman"/>
                <a:ea typeface="Times New Roman"/>
                <a:cs typeface="Times New Roman"/>
                <a:sym typeface="Times New Roman"/>
              </a:defRPr>
            </a:pPr>
            <a:r>
              <a:rPr sz="2800" b="1" dirty="0" err="1"/>
              <a:t>系統、有效、有目標的領袖栽培</a:t>
            </a:r>
            <a:r>
              <a:rPr lang="en-US" sz="2800" b="1" dirty="0"/>
              <a:t> </a:t>
            </a:r>
            <a:r>
              <a:rPr lang="en-US" sz="2400" dirty="0"/>
              <a:t>(cont.)</a:t>
            </a:r>
            <a:endParaRPr sz="2400" dirty="0"/>
          </a:p>
        </p:txBody>
      </p:sp>
      <p:sp>
        <p:nvSpPr>
          <p:cNvPr id="5" name="Date Placeholder 4"/>
          <p:cNvSpPr>
            <a:spLocks noGrp="1"/>
          </p:cNvSpPr>
          <p:nvPr>
            <p:ph type="dt" sz="half" idx="10"/>
          </p:nvPr>
        </p:nvSpPr>
        <p:spPr/>
        <p:txBody>
          <a:bodyPr/>
          <a:lstStyle/>
          <a:p>
            <a:endParaRPr lang="en-US"/>
          </a:p>
        </p:txBody>
      </p:sp>
      <p:sp>
        <p:nvSpPr>
          <p:cNvPr id="7" name="Footer Placeholder 6"/>
          <p:cNvSpPr>
            <a:spLocks noGrp="1"/>
          </p:cNvSpPr>
          <p:nvPr>
            <p:ph type="ftr" sz="quarter" idx="11"/>
          </p:nvPr>
        </p:nvSpPr>
        <p:spPr/>
        <p:txBody>
          <a:bodyPr/>
          <a:lstStyle/>
          <a:p>
            <a:r>
              <a:rPr lang="en-US" smtClean="0"/>
              <a:t>CLRC-ACY</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raining and Resource Centers"/>
          <p:cNvSpPr txBox="1"/>
          <p:nvPr/>
        </p:nvSpPr>
        <p:spPr>
          <a:xfrm>
            <a:off x="407743" y="333154"/>
            <a:ext cx="8328515" cy="515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anchor="ctr">
            <a:spAutoFit/>
          </a:bodyPr>
          <a:lstStyle>
            <a:lvl1pPr defTabSz="914400">
              <a:lnSpc>
                <a:spcPct val="70000"/>
              </a:lnSpc>
              <a:spcBef>
                <a:spcPts val="1400"/>
              </a:spcBef>
              <a:defRPr sz="4800">
                <a:latin typeface="Times New Roman"/>
                <a:ea typeface="Times New Roman"/>
                <a:cs typeface="Times New Roman"/>
                <a:sym typeface="Times New Roman"/>
              </a:defRPr>
            </a:lvl1pPr>
          </a:lstStyle>
          <a:p>
            <a:pPr algn="ctr"/>
            <a:r>
              <a:rPr sz="4000" b="1" dirty="0"/>
              <a:t>Training and Resource Centers</a:t>
            </a:r>
          </a:p>
        </p:txBody>
      </p:sp>
      <p:sp>
        <p:nvSpPr>
          <p:cNvPr id="143" name="Proactive involvement in God’s great mission for the Chinese churches in the 21st century by providing:"/>
          <p:cNvSpPr txBox="1"/>
          <p:nvPr/>
        </p:nvSpPr>
        <p:spPr>
          <a:xfrm>
            <a:off x="824333" y="888255"/>
            <a:ext cx="7862468" cy="9339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a:spAutoFit/>
          </a:bodyPr>
          <a:lstStyle>
            <a:lvl1pPr algn="l" defTabSz="457200">
              <a:spcBef>
                <a:spcPts val="2400"/>
              </a:spcBef>
              <a:defRPr sz="3400"/>
            </a:lvl1pPr>
          </a:lstStyle>
          <a:p>
            <a:r>
              <a:rPr sz="2800" i="1" dirty="0"/>
              <a:t>Proactive </a:t>
            </a:r>
            <a:r>
              <a:rPr lang="en-US" sz="2800" i="1" dirty="0" smtClean="0"/>
              <a:t>partnership </a:t>
            </a:r>
            <a:r>
              <a:rPr sz="2800" dirty="0" smtClean="0"/>
              <a:t>in </a:t>
            </a:r>
            <a:r>
              <a:rPr sz="2800" dirty="0"/>
              <a:t>God’s great mission for the </a:t>
            </a:r>
            <a:r>
              <a:rPr lang="en-US" sz="2800" dirty="0" smtClean="0"/>
              <a:t>(</a:t>
            </a:r>
            <a:r>
              <a:rPr sz="2800" dirty="0" smtClean="0"/>
              <a:t>Chinese</a:t>
            </a:r>
            <a:r>
              <a:rPr lang="en-US" sz="2800" dirty="0" smtClean="0"/>
              <a:t>)</a:t>
            </a:r>
            <a:r>
              <a:rPr sz="2800" dirty="0" smtClean="0"/>
              <a:t> </a:t>
            </a:r>
            <a:r>
              <a:rPr sz="2800" dirty="0"/>
              <a:t>churches in the 21st century by providing:</a:t>
            </a:r>
          </a:p>
        </p:txBody>
      </p:sp>
      <p:sp>
        <p:nvSpPr>
          <p:cNvPr id="144" name="Regional training centers in North America, China and around the world…"/>
          <p:cNvSpPr txBox="1"/>
          <p:nvPr/>
        </p:nvSpPr>
        <p:spPr>
          <a:xfrm>
            <a:off x="685800" y="2057400"/>
            <a:ext cx="8136185" cy="4591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7" tIns="35717" rIns="35717" bIns="35717">
            <a:spAutoFit/>
          </a:bodyPr>
          <a:lstStyle/>
          <a:p>
            <a:pPr marL="321457" indent="-321457" defTabSz="321457">
              <a:spcBef>
                <a:spcPts val="2531"/>
              </a:spcBef>
              <a:buSzPct val="100000"/>
              <a:buChar char="•"/>
              <a:defRPr sz="4100" b="0">
                <a:latin typeface="Times New Roman"/>
                <a:ea typeface="Times New Roman"/>
                <a:cs typeface="Times New Roman"/>
                <a:sym typeface="Times New Roman"/>
              </a:defRPr>
            </a:pPr>
            <a:r>
              <a:rPr sz="2800" b="1" i="1" dirty="0"/>
              <a:t>Regional training centers </a:t>
            </a:r>
            <a:r>
              <a:rPr sz="2800" dirty="0"/>
              <a:t>in North America, China and around the </a:t>
            </a:r>
            <a:r>
              <a:rPr sz="2800" dirty="0" smtClean="0"/>
              <a:t>world</a:t>
            </a:r>
            <a:r>
              <a:rPr lang="en-US" sz="2800" dirty="0" smtClean="0"/>
              <a:t> to develop godly leaders</a:t>
            </a:r>
            <a:r>
              <a:rPr sz="2800" dirty="0" smtClean="0"/>
              <a:t> </a:t>
            </a:r>
            <a:r>
              <a:rPr lang="en-US" sz="2800" dirty="0" smtClean="0"/>
              <a:t>and Christian community</a:t>
            </a:r>
            <a:endParaRPr sz="2800" dirty="0"/>
          </a:p>
          <a:p>
            <a:pPr marL="321457" indent="-321457" defTabSz="321457">
              <a:spcBef>
                <a:spcPts val="2531"/>
              </a:spcBef>
              <a:buSzPct val="100000"/>
              <a:buChar char="•"/>
              <a:defRPr sz="4100" b="0">
                <a:latin typeface="Times New Roman"/>
                <a:ea typeface="Times New Roman"/>
                <a:cs typeface="Times New Roman"/>
                <a:sym typeface="Times New Roman"/>
              </a:defRPr>
            </a:pPr>
            <a:r>
              <a:rPr sz="2800" b="1" i="1" dirty="0"/>
              <a:t>Common platform, resource sharing </a:t>
            </a:r>
            <a:r>
              <a:rPr sz="2800" dirty="0"/>
              <a:t>to bring churches together in spiritual unity, renewal and closer cooperation </a:t>
            </a:r>
          </a:p>
          <a:p>
            <a:pPr marL="321457" indent="-321457" defTabSz="321457">
              <a:spcBef>
                <a:spcPts val="2531"/>
              </a:spcBef>
              <a:buSzPct val="100000"/>
              <a:buChar char="•"/>
              <a:defRPr sz="4100" b="0">
                <a:latin typeface="Times New Roman"/>
                <a:ea typeface="Times New Roman"/>
                <a:cs typeface="Times New Roman"/>
                <a:sym typeface="Times New Roman"/>
              </a:defRPr>
            </a:pPr>
            <a:r>
              <a:rPr sz="2800" b="1" i="1" dirty="0"/>
              <a:t>Expansion of current </a:t>
            </a:r>
            <a:r>
              <a:rPr sz="2800" b="1" i="1" dirty="0" smtClean="0"/>
              <a:t>scope</a:t>
            </a:r>
            <a:r>
              <a:rPr lang="en-US" sz="2800" b="1" i="1" dirty="0" smtClean="0"/>
              <a:t> and networks</a:t>
            </a:r>
            <a:r>
              <a:rPr sz="2800" b="1" i="1" dirty="0" smtClean="0"/>
              <a:t> </a:t>
            </a:r>
            <a:r>
              <a:rPr sz="2800" dirty="0"/>
              <a:t>of ministry in the </a:t>
            </a:r>
            <a:r>
              <a:rPr lang="en-US" sz="2800" dirty="0" smtClean="0"/>
              <a:t>pro</a:t>
            </a:r>
            <a:r>
              <a:rPr sz="2800" dirty="0" smtClean="0"/>
              <a:t>active </a:t>
            </a:r>
            <a:r>
              <a:rPr sz="2800" dirty="0"/>
              <a:t>leadership training / development arena for God’s kingdom</a:t>
            </a:r>
          </a:p>
        </p:txBody>
      </p:sp>
      <p:sp>
        <p:nvSpPr>
          <p:cNvPr id="8" name="Footer Placeholder 7"/>
          <p:cNvSpPr>
            <a:spLocks noGrp="1"/>
          </p:cNvSpPr>
          <p:nvPr>
            <p:ph type="ftr" sz="quarter" idx="11"/>
          </p:nvPr>
        </p:nvSpPr>
        <p:spPr/>
        <p:txBody>
          <a:bodyPr/>
          <a:lstStyle/>
          <a:p>
            <a:r>
              <a:rPr lang="en-US" smtClean="0"/>
              <a:t>CLRC-ACY</a:t>
            </a:r>
            <a:endParaRPr lang="en-US" dirty="0"/>
          </a:p>
        </p:txBody>
      </p:sp>
      <p:sp>
        <p:nvSpPr>
          <p:cNvPr id="6" name="Date Placeholder 5"/>
          <p:cNvSpPr>
            <a:spLocks noGrp="1"/>
          </p:cNvSpPr>
          <p:nvPr>
            <p:ph type="dt" sz="half" idx="10"/>
          </p:nvPr>
        </p:nvSpPr>
        <p:spPr/>
        <p:txBody>
          <a:bodyP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2470</TotalTime>
  <Words>1190</Words>
  <Application>Microsoft Office PowerPoint</Application>
  <PresentationFormat>On-screen Show (4:3)</PresentationFormat>
  <Paragraphs>124</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基督僕人更新中心  Christian Leadership Renewal Center   www.clrcrenewal.org</vt:lpstr>
      <vt:lpstr>Slide 2</vt:lpstr>
      <vt:lpstr>Slide 3</vt:lpstr>
      <vt:lpstr>屬靈僕人領袖的標誌/資格 (太20:26-28; 25:21; 24:45 …)   The Marks of A Spiritual Servant Leader </vt:lpstr>
      <vt:lpstr>            異象與使命</vt:lpstr>
      <vt:lpstr> </vt:lpstr>
      <vt:lpstr>Slide 7</vt:lpstr>
      <vt:lpstr>Slide 8</vt:lpstr>
      <vt:lpstr>Slide 9</vt:lpstr>
      <vt:lpstr>Dream/Long Term Vision</vt:lpstr>
      <vt:lpstr>Some Scriptures to Remind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屬靈僕人領袖的標誌/資格  The Marks of A Spiritual Servant Leader</dc:title>
  <dc:creator>Albert</dc:creator>
  <cp:lastModifiedBy>Albert</cp:lastModifiedBy>
  <cp:revision>71</cp:revision>
  <dcterms:created xsi:type="dcterms:W3CDTF">2018-01-23T19:57:08Z</dcterms:created>
  <dcterms:modified xsi:type="dcterms:W3CDTF">2022-05-03T16:33:18Z</dcterms:modified>
</cp:coreProperties>
</file>