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8" r:id="rId2"/>
    <p:sldId id="290" r:id="rId3"/>
    <p:sldId id="289" r:id="rId4"/>
    <p:sldId id="291" r:id="rId5"/>
    <p:sldId id="265" r:id="rId6"/>
    <p:sldId id="260" r:id="rId7"/>
    <p:sldId id="284" r:id="rId8"/>
    <p:sldId id="285" r:id="rId9"/>
    <p:sldId id="262" r:id="rId10"/>
    <p:sldId id="264" r:id="rId11"/>
    <p:sldId id="273" r:id="rId12"/>
    <p:sldId id="297" r:id="rId13"/>
    <p:sldId id="294" r:id="rId14"/>
    <p:sldId id="275" r:id="rId15"/>
    <p:sldId id="295" r:id="rId16"/>
    <p:sldId id="276" r:id="rId17"/>
    <p:sldId id="296" r:id="rId18"/>
    <p:sldId id="278" r:id="rId19"/>
    <p:sldId id="269" r:id="rId20"/>
    <p:sldId id="298" r:id="rId21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47FD93-8129-4839-802D-BB1708A924D5}" v="3" dt="2026-07-20T02:37:33.0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92634" autoAdjust="0"/>
  </p:normalViewPr>
  <p:slideViewPr>
    <p:cSldViewPr>
      <p:cViewPr varScale="1">
        <p:scale>
          <a:sx n="76" d="100"/>
          <a:sy n="76" d="100"/>
        </p:scale>
        <p:origin x="1752" y="5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1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Chen" userId="9eb8cd8e50afceec" providerId="LiveId" clId="{27076637-409C-452E-81C0-02FCA64A51E1}"/>
    <pc:docChg chg="custSel delSld modSld delMainMaster addSection delSection">
      <pc:chgData name="Luke Chen" userId="9eb8cd8e50afceec" providerId="LiveId" clId="{27076637-409C-452E-81C0-02FCA64A51E1}" dt="2026-07-20T02:37:43.483" v="180" actId="113"/>
      <pc:docMkLst>
        <pc:docMk/>
      </pc:docMkLst>
      <pc:sldChg chg="del">
        <pc:chgData name="Luke Chen" userId="9eb8cd8e50afceec" providerId="LiveId" clId="{27076637-409C-452E-81C0-02FCA64A51E1}" dt="2026-07-20T02:32:08.135" v="174" actId="2696"/>
        <pc:sldMkLst>
          <pc:docMk/>
          <pc:sldMk cId="1610889327" sldId="267"/>
        </pc:sldMkLst>
      </pc:sldChg>
      <pc:sldChg chg="modSp mod">
        <pc:chgData name="Luke Chen" userId="9eb8cd8e50afceec" providerId="LiveId" clId="{27076637-409C-452E-81C0-02FCA64A51E1}" dt="2026-07-20T02:37:43.483" v="180" actId="113"/>
        <pc:sldMkLst>
          <pc:docMk/>
          <pc:sldMk cId="0" sldId="269"/>
        </pc:sldMkLst>
        <pc:spChg chg="mod">
          <ac:chgData name="Luke Chen" userId="9eb8cd8e50afceec" providerId="LiveId" clId="{27076637-409C-452E-81C0-02FCA64A51E1}" dt="2026-07-20T02:37:43.483" v="180" actId="113"/>
          <ac:spMkLst>
            <pc:docMk/>
            <pc:sldMk cId="0" sldId="269"/>
            <ac:spMk id="3" creationId="{00000000-0000-0000-0000-000000000000}"/>
          </ac:spMkLst>
        </pc:spChg>
      </pc:sldChg>
      <pc:sldChg chg="modSp del mod">
        <pc:chgData name="Luke Chen" userId="9eb8cd8e50afceec" providerId="LiveId" clId="{27076637-409C-452E-81C0-02FCA64A51E1}" dt="2026-07-20T02:32:08.135" v="174" actId="2696"/>
        <pc:sldMkLst>
          <pc:docMk/>
          <pc:sldMk cId="0" sldId="287"/>
        </pc:sldMkLst>
        <pc:spChg chg="mod">
          <ac:chgData name="Luke Chen" userId="9eb8cd8e50afceec" providerId="LiveId" clId="{27076637-409C-452E-81C0-02FCA64A51E1}" dt="2026-07-20T02:23:25.236" v="125" actId="27636"/>
          <ac:spMkLst>
            <pc:docMk/>
            <pc:sldMk cId="0" sldId="287"/>
            <ac:spMk id="2" creationId="{00000000-0000-0000-0000-000000000000}"/>
          </ac:spMkLst>
        </pc:spChg>
        <pc:spChg chg="mod">
          <ac:chgData name="Luke Chen" userId="9eb8cd8e50afceec" providerId="LiveId" clId="{27076637-409C-452E-81C0-02FCA64A51E1}" dt="2026-07-20T02:24:22.006" v="137" actId="27636"/>
          <ac:spMkLst>
            <pc:docMk/>
            <pc:sldMk cId="0" sldId="287"/>
            <ac:spMk id="3" creationId="{00000000-0000-0000-0000-000000000000}"/>
          </ac:spMkLst>
        </pc:spChg>
      </pc:sldChg>
      <pc:sldChg chg="modSp mod">
        <pc:chgData name="Luke Chen" userId="9eb8cd8e50afceec" providerId="LiveId" clId="{27076637-409C-452E-81C0-02FCA64A51E1}" dt="2026-07-20T01:53:01.933" v="36" actId="20577"/>
        <pc:sldMkLst>
          <pc:docMk/>
          <pc:sldMk cId="2303599625" sldId="298"/>
        </pc:sldMkLst>
        <pc:spChg chg="mod">
          <ac:chgData name="Luke Chen" userId="9eb8cd8e50afceec" providerId="LiveId" clId="{27076637-409C-452E-81C0-02FCA64A51E1}" dt="2026-07-20T01:53:01.933" v="36" actId="20577"/>
          <ac:spMkLst>
            <pc:docMk/>
            <pc:sldMk cId="2303599625" sldId="298"/>
            <ac:spMk id="3" creationId="{00000000-0000-0000-0000-000000000000}"/>
          </ac:spMkLst>
        </pc:spChg>
        <pc:spChg chg="mod">
          <ac:chgData name="Luke Chen" userId="9eb8cd8e50afceec" providerId="LiveId" clId="{27076637-409C-452E-81C0-02FCA64A51E1}" dt="2026-07-20T01:52:41.651" v="30" actId="1076"/>
          <ac:spMkLst>
            <pc:docMk/>
            <pc:sldMk cId="2303599625" sldId="298"/>
            <ac:spMk id="5" creationId="{00000000-0000-0000-0000-000000000000}"/>
          </ac:spMkLst>
        </pc:spChg>
      </pc:sldChg>
      <pc:sldChg chg="del">
        <pc:chgData name="Luke Chen" userId="9eb8cd8e50afceec" providerId="LiveId" clId="{27076637-409C-452E-81C0-02FCA64A51E1}" dt="2026-07-20T02:32:08.135" v="174" actId="2696"/>
        <pc:sldMkLst>
          <pc:docMk/>
          <pc:sldMk cId="3255400357" sldId="305"/>
        </pc:sldMkLst>
      </pc:sldChg>
      <pc:sldChg chg="del">
        <pc:chgData name="Luke Chen" userId="9eb8cd8e50afceec" providerId="LiveId" clId="{27076637-409C-452E-81C0-02FCA64A51E1}" dt="2026-07-20T02:32:08.135" v="174" actId="2696"/>
        <pc:sldMkLst>
          <pc:docMk/>
          <pc:sldMk cId="1939551975" sldId="306"/>
        </pc:sldMkLst>
      </pc:sldChg>
      <pc:sldChg chg="del">
        <pc:chgData name="Luke Chen" userId="9eb8cd8e50afceec" providerId="LiveId" clId="{27076637-409C-452E-81C0-02FCA64A51E1}" dt="2026-07-20T02:32:08.135" v="174" actId="2696"/>
        <pc:sldMkLst>
          <pc:docMk/>
          <pc:sldMk cId="3536504007" sldId="307"/>
        </pc:sldMkLst>
      </pc:sldChg>
      <pc:sldMasterChg chg="del delSldLayout">
        <pc:chgData name="Luke Chen" userId="9eb8cd8e50afceec" providerId="LiveId" clId="{27076637-409C-452E-81C0-02FCA64A51E1}" dt="2026-07-20T02:32:08.135" v="174" actId="2696"/>
        <pc:sldMasterMkLst>
          <pc:docMk/>
          <pc:sldMasterMk cId="2416195708" sldId="2147483672"/>
        </pc:sldMasterMkLst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3620339442" sldId="2147483673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3931798323" sldId="2147483674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2697140846" sldId="2147483675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31813241" sldId="2147483676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677789715" sldId="2147483677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207534663" sldId="2147483678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4274204375" sldId="2147483679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2049500188" sldId="2147483680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783581660" sldId="2147483681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1336555760" sldId="2147483682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2663282490" sldId="2147483683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1061132673" sldId="2147483684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4133478209" sldId="2147483685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3323608372" sldId="2147483686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1832103645" sldId="2147483687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1229800301" sldId="2147483688"/>
          </pc:sldLayoutMkLst>
        </pc:sldLayoutChg>
        <pc:sldLayoutChg chg="del">
          <pc:chgData name="Luke Chen" userId="9eb8cd8e50afceec" providerId="LiveId" clId="{27076637-409C-452E-81C0-02FCA64A51E1}" dt="2026-07-20T02:32:08.135" v="174" actId="2696"/>
          <pc:sldLayoutMkLst>
            <pc:docMk/>
            <pc:sldMasterMk cId="2416195708" sldId="2147483672"/>
            <pc:sldLayoutMk cId="2717812582" sldId="214748368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56F3756-87E8-4C43-BB1C-08E6F1352BAD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7B45C12-5DBD-45D9-BE71-DCF63579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C3A2A35-07EA-4510-AE49-1E611B2ADF68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92BD7D5-AA6E-4C55-A1B1-5B4368A0C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4622"/>
            <a:fld id="{8A48877E-24F5-4B47-BDD5-D598D0C6D654}" type="slidenum">
              <a:rPr lang="en-US" smtClean="0">
                <a:ea typeface="DFKai-SB" pitchFamily="65" charset="-120"/>
              </a:rPr>
              <a:pPr defTabSz="974622"/>
              <a:t>1</a:t>
            </a:fld>
            <a:endParaRPr lang="en-US" dirty="0">
              <a:ea typeface="DFKai-SB" pitchFamily="65" charset="-12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Thanks</a:t>
            </a:r>
            <a:r>
              <a:rPr lang="en-US" baseline="0" dirty="0"/>
              <a:t> to…</a:t>
            </a:r>
          </a:p>
          <a:p>
            <a:pPr eaLnBrk="1" hangingPunct="1"/>
            <a:r>
              <a:rPr lang="en-US" baseline="0" dirty="0"/>
              <a:t>Time:</a:t>
            </a:r>
          </a:p>
          <a:p>
            <a:pPr eaLnBrk="1" hangingPunct="1"/>
            <a:r>
              <a:rPr lang="en-US" baseline="0" dirty="0"/>
              <a:t>God’s grace:</a:t>
            </a:r>
          </a:p>
          <a:p>
            <a:pPr eaLnBrk="1" hangingPunct="1"/>
            <a:r>
              <a:rPr lang="en-US" baseline="0" dirty="0"/>
              <a:t>Interactive: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4E3F27-0265-45CC-A159-806818B23E4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BD7D5-AA6E-4C55-A1B1-5B4368A0CD3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42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8279"/>
            <a:fld id="{8ABDE609-3A1D-4F44-93D6-D37E2B391BD7}" type="slidenum">
              <a:rPr lang="en-US" smtClean="0">
                <a:latin typeface="Arial" pitchFamily="34" charset="0"/>
                <a:ea typeface="DFKai-SB" pitchFamily="65" charset="-120"/>
                <a:cs typeface="Arial" pitchFamily="34" charset="0"/>
              </a:rPr>
              <a:pPr defTabSz="978279"/>
              <a:t>6</a:t>
            </a:fld>
            <a:endParaRPr lang="en-US" dirty="0">
              <a:latin typeface="Arial" pitchFamily="34" charset="0"/>
              <a:ea typeface="DFKai-SB" pitchFamily="65" charset="-120"/>
              <a:cs typeface="Arial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2BD7D5-AA6E-4C55-A1B1-5B4368A0CD3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544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BD7D5-AA6E-4C55-A1B1-5B4368A0CD3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E72891-85B1-4C49-9013-83DC4F263F8F}" type="slidenum">
              <a:rPr lang="en-US" smtClean="0">
                <a:latin typeface="Arial" charset="0"/>
              </a:rPr>
              <a:pPr/>
              <a:t>9</a:t>
            </a:fld>
            <a:endParaRPr lang="en-US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62342C-6357-4EFB-AC2E-649F6EE7E43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459288"/>
            <a:ext cx="5683250" cy="3935412"/>
          </a:xfrm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Just to refresh your memory…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The purpose of CLRC is to </a:t>
            </a:r>
            <a:r>
              <a:rPr lang="en-US" u="sng"/>
              <a:t>focus, to give maximum attention,</a:t>
            </a:r>
            <a:r>
              <a:rPr lang="en-US"/>
              <a:t> to the critical need for mature spiritual leadership in a church. God’s Word clearly indicated that mature spiritual leadership is the key factor for a healthy local church. [Someone has said, that the first tragedy for a church is the lack of a shepherd, and the 2</a:t>
            </a:r>
            <a:r>
              <a:rPr lang="en-US" baseline="30000"/>
              <a:t>nd</a:t>
            </a:r>
            <a:r>
              <a:rPr lang="en-US"/>
              <a:t> is the lack of a good shepherd. ] After many years of serving in Chinese churches, I can tell you many tragedies if such requirements are neglected [of how God’s resources are wasted and His churches rendered ineffective and His children suffered.] It’s been my burden, therefore, that </a:t>
            </a:r>
            <a:r>
              <a:rPr lang="en-US" i="1"/>
              <a:t>we need to focus on the qualities of spiritual leadership and the way to develop such mature leadership.</a:t>
            </a:r>
            <a:r>
              <a:rPr lang="en-US"/>
              <a:t> CLRC’s approach is to emphasize and assist in 3 aspects of developing mature Christian leaders: 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[We would like to provide facilities and programs to help Chinese churches in developing and strengthening their leaders such that they can fulfill their calling and minister more effectively.]  The approach consists of </a:t>
            </a:r>
            <a:r>
              <a:rPr lang="en-US" u="sng"/>
              <a:t>systematic, continuous leadership training, fellowship retreats for co-workers, and personal retreat and renewal.</a:t>
            </a:r>
            <a:r>
              <a:rPr lang="en-US"/>
              <a:t>  It is holistic because it tries to address the 3- fold need of a whole person: spirit, mind and body; of relationships as well as personal time alone with God and with himself.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88D9A18-8847-44D9-9412-831E30CBDCD3}" type="slidenum">
              <a:rPr lang="zh-TW" altLang="en-US"/>
              <a:pPr/>
              <a:t>18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lrcrenewal.org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CSRC Sunrise1"/>
          <p:cNvPicPr>
            <a:picLocks noChangeAspect="1" noChangeArrowheads="1"/>
          </p:cNvPicPr>
          <p:nvPr/>
        </p:nvPicPr>
        <p:blipFill>
          <a:blip r:embed="rId3" cstate="print">
            <a:lum bright="6000" contras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87261" y="1219200"/>
            <a:ext cx="7121878" cy="411951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基督僕人更新中心</a:t>
            </a:r>
            <a:br>
              <a:rPr lang="en-US" altLang="zh-TW" sz="5400" dirty="0">
                <a:solidFill>
                  <a:schemeClr val="bg1"/>
                </a:solidFill>
                <a:ea typeface="新細明體" pitchFamily="18" charset="-120"/>
              </a:rPr>
            </a:br>
            <a:r>
              <a:rPr lang="en-US" sz="5400" i="1" dirty="0"/>
              <a:t> </a:t>
            </a:r>
            <a:r>
              <a:rPr lang="en-US" sz="5400" i="1" u="sng" dirty="0">
                <a:solidFill>
                  <a:schemeClr val="bg1"/>
                </a:solidFill>
              </a:rPr>
              <a:t>C</a:t>
            </a:r>
            <a:r>
              <a:rPr lang="en-US" sz="5400" i="1" dirty="0">
                <a:solidFill>
                  <a:schemeClr val="bg1"/>
                </a:solidFill>
              </a:rPr>
              <a:t>hristian </a:t>
            </a:r>
            <a:r>
              <a:rPr lang="en-US" sz="5400" i="1" u="sng" dirty="0">
                <a:solidFill>
                  <a:schemeClr val="bg1"/>
                </a:solidFill>
              </a:rPr>
              <a:t>L</a:t>
            </a:r>
            <a:r>
              <a:rPr lang="en-US" sz="5400" i="1" dirty="0">
                <a:solidFill>
                  <a:schemeClr val="bg1"/>
                </a:solidFill>
              </a:rPr>
              <a:t>eadership </a:t>
            </a:r>
            <a:r>
              <a:rPr lang="en-US" sz="5400" i="1" u="sng" dirty="0">
                <a:solidFill>
                  <a:schemeClr val="bg1"/>
                </a:solidFill>
              </a:rPr>
              <a:t>R</a:t>
            </a:r>
            <a:r>
              <a:rPr lang="en-US" sz="5400" i="1" dirty="0">
                <a:solidFill>
                  <a:schemeClr val="bg1"/>
                </a:solidFill>
              </a:rPr>
              <a:t>enewal </a:t>
            </a:r>
            <a:r>
              <a:rPr lang="en-US" sz="5400" i="1" u="sng" dirty="0">
                <a:solidFill>
                  <a:schemeClr val="bg1"/>
                </a:solidFill>
              </a:rPr>
              <a:t>C</a:t>
            </a:r>
            <a:r>
              <a:rPr lang="en-US" sz="5400" i="1" dirty="0">
                <a:solidFill>
                  <a:schemeClr val="bg1"/>
                </a:solidFill>
              </a:rPr>
              <a:t>enter</a:t>
            </a:r>
            <a:br>
              <a:rPr lang="en-US" i="1" dirty="0">
                <a:solidFill>
                  <a:schemeClr val="bg1"/>
                </a:solidFill>
              </a:rPr>
            </a:br>
            <a:r>
              <a:rPr lang="en-US" sz="3200" i="1" dirty="0">
                <a:solidFill>
                  <a:schemeClr val="bg1"/>
                </a:solidFill>
              </a:rPr>
              <a:t>Bracey, VA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altLang="zh-CN" sz="2800" dirty="0">
                <a:solidFill>
                  <a:schemeClr val="bg1"/>
                </a:solidFill>
                <a:ea typeface="宋体" pitchFamily="2" charset="-122"/>
                <a:hlinkClick r:id="rId4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ea typeface="宋体" pitchFamily="2" charset="-122"/>
                <a:hlinkClick r:id="rId4"/>
              </a:rPr>
              <a:t>www.clrcrenewal.org</a:t>
            </a:r>
            <a:endParaRPr lang="zh-TW" altLang="en-US" sz="2800" b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876800"/>
            <a:ext cx="6400800" cy="16002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en-US" dirty="0"/>
          </a:p>
          <a:p>
            <a:pPr eaLnBrk="1" hangingPunct="1"/>
            <a:r>
              <a:rPr lang="en-US" dirty="0" err="1">
                <a:solidFill>
                  <a:schemeClr val="bg1"/>
                </a:solidFill>
              </a:rPr>
              <a:t>葉季港</a:t>
            </a:r>
            <a:endParaRPr lang="en-US" dirty="0">
              <a:solidFill>
                <a:schemeClr val="bg1"/>
              </a:solidFill>
            </a:endParaRPr>
          </a:p>
          <a:p>
            <a:pPr eaLnBrk="1" hangingPunct="1"/>
            <a:r>
              <a:rPr lang="en-US" dirty="0">
                <a:solidFill>
                  <a:schemeClr val="bg1"/>
                </a:solidFill>
              </a:rPr>
              <a:t>Albert </a:t>
            </a:r>
            <a:r>
              <a:rPr lang="en-US" dirty="0" err="1">
                <a:solidFill>
                  <a:schemeClr val="bg1"/>
                </a:solidFill>
              </a:rPr>
              <a:t>Yeh</a:t>
            </a:r>
            <a:endParaRPr lang="en-US" dirty="0">
              <a:solidFill>
                <a:schemeClr val="bg1"/>
              </a:solidFill>
            </a:endParaRPr>
          </a:p>
          <a:p>
            <a:pPr eaLnBrk="1" hangingPunct="1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eaLnBrk="1" hangingPunct="1"/>
            <a:br>
              <a:rPr lang="en-US" sz="4000"/>
            </a:br>
            <a:endParaRPr lang="en-US" sz="400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15400" cy="4525963"/>
          </a:xfrm>
        </p:spPr>
        <p:txBody>
          <a:bodyPr>
            <a:normAutofit/>
          </a:bodyPr>
          <a:lstStyle/>
          <a:p>
            <a:pPr marL="609600" indent="-609600" algn="dist" eaLnBrk="1" hangingPunct="1">
              <a:lnSpc>
                <a:spcPct val="90000"/>
              </a:lnSpc>
              <a:buClr>
                <a:schemeClr val="tx1"/>
              </a:buClr>
              <a:buFontTx/>
              <a:buBlip>
                <a:blip r:embed="rId3"/>
              </a:buBlip>
            </a:pPr>
            <a:r>
              <a:rPr lang="en-US" sz="2800" dirty="0"/>
              <a:t>CLRC is dedicated to </a:t>
            </a:r>
            <a:r>
              <a:rPr lang="en-US" sz="2800" b="1" i="1" dirty="0"/>
              <a:t>help</a:t>
            </a:r>
            <a:r>
              <a:rPr lang="en-US" sz="2800" dirty="0"/>
              <a:t> (Chinese) churches in developing and strengthening their leaders to realize their full potential, to meet the challenges of the 21</a:t>
            </a:r>
            <a:r>
              <a:rPr lang="en-US" sz="2800" baseline="30000" dirty="0"/>
              <a:t>st</a:t>
            </a:r>
            <a:r>
              <a:rPr lang="en-US" sz="2800" dirty="0"/>
              <a:t> century in order to effectively carry out the Great Commission.  CLRC provides the facilities for a </a:t>
            </a:r>
            <a:r>
              <a:rPr lang="en-US" sz="2800" b="1" i="1" dirty="0"/>
              <a:t>holistic</a:t>
            </a:r>
            <a:r>
              <a:rPr lang="en-US" sz="2800" dirty="0"/>
              <a:t>, threefold ministry approach of </a:t>
            </a:r>
          </a:p>
          <a:p>
            <a:pPr marL="971550" lvl="1" indent="-457200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i="1" dirty="0"/>
              <a:t>Systematic </a:t>
            </a:r>
            <a:r>
              <a:rPr lang="en-US" sz="2400" dirty="0"/>
              <a:t>leadership training seminars (Renewal of Heart/Mind: </a:t>
            </a:r>
            <a:r>
              <a:rPr lang="en-US" sz="2400" dirty="0">
                <a:solidFill>
                  <a:srgbClr val="FF0000"/>
                </a:solidFill>
              </a:rPr>
              <a:t>“</a:t>
            </a:r>
            <a:r>
              <a:rPr lang="en-US" sz="2400" b="1" dirty="0">
                <a:solidFill>
                  <a:srgbClr val="FF0000"/>
                </a:solidFill>
              </a:rPr>
              <a:t>IQ”</a:t>
            </a:r>
            <a:r>
              <a:rPr lang="en-US" sz="2400" dirty="0"/>
              <a:t> ; Ro 12:2)</a:t>
            </a:r>
          </a:p>
          <a:p>
            <a:pPr marL="971550" lvl="1" indent="-457200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altLang="zh-CN" sz="2400" i="1" dirty="0"/>
              <a:t>Intentional /disciplined </a:t>
            </a:r>
            <a:r>
              <a:rPr lang="en-US" sz="2400" dirty="0"/>
              <a:t>co-workers fellowships (Renewal of Relationships: </a:t>
            </a:r>
            <a:r>
              <a:rPr lang="en-US" sz="2400" dirty="0">
                <a:solidFill>
                  <a:srgbClr val="FF0000"/>
                </a:solidFill>
              </a:rPr>
              <a:t>“</a:t>
            </a:r>
            <a:r>
              <a:rPr lang="en-US" sz="2400" b="1" dirty="0">
                <a:solidFill>
                  <a:srgbClr val="FF0000"/>
                </a:solidFill>
              </a:rPr>
              <a:t>EQ”</a:t>
            </a:r>
            <a:r>
              <a:rPr lang="en-US" sz="2400" dirty="0"/>
              <a:t> ; Phil 2:1-5, Eph 4:2-6)</a:t>
            </a:r>
          </a:p>
          <a:p>
            <a:pPr marL="971550" lvl="1" indent="-457200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i="1" dirty="0"/>
              <a:t>Personal</a:t>
            </a:r>
            <a:r>
              <a:rPr lang="en-US" sz="2400" dirty="0"/>
              <a:t> retreats (Renewal of Whole Being: </a:t>
            </a:r>
            <a:r>
              <a:rPr lang="en-US" sz="2400" dirty="0">
                <a:solidFill>
                  <a:srgbClr val="FF0000"/>
                </a:solidFill>
              </a:rPr>
              <a:t>“</a:t>
            </a:r>
            <a:r>
              <a:rPr lang="en-US" sz="2400" b="1" dirty="0">
                <a:solidFill>
                  <a:srgbClr val="FF0000"/>
                </a:solidFill>
              </a:rPr>
              <a:t>SQ”</a:t>
            </a:r>
            <a:r>
              <a:rPr lang="en-US" sz="2400" dirty="0"/>
              <a:t> ; 3 Jn 2)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dirty="0"/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150" name="WordArt 6"/>
          <p:cNvSpPr>
            <a:spLocks noChangeArrowheads="1" noChangeShapeType="1" noTextEdit="1"/>
          </p:cNvSpPr>
          <p:nvPr/>
        </p:nvSpPr>
        <p:spPr bwMode="auto">
          <a:xfrm>
            <a:off x="3200400" y="685800"/>
            <a:ext cx="3124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Vision/Mission</a:t>
            </a:r>
          </a:p>
        </p:txBody>
      </p:sp>
      <p:pic>
        <p:nvPicPr>
          <p:cNvPr id="6151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81000"/>
            <a:ext cx="129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ystematic, Effective, Goal-oriented Training of Leaders…"/>
          <p:cNvSpPr txBox="1"/>
          <p:nvPr/>
        </p:nvSpPr>
        <p:spPr>
          <a:xfrm>
            <a:off x="238724" y="185215"/>
            <a:ext cx="8666554" cy="813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/>
          <a:p>
            <a:pPr defTabSz="642915">
              <a:lnSpc>
                <a:spcPct val="70000"/>
              </a:lnSpc>
              <a:spcBef>
                <a:spcPts val="984"/>
              </a:spcBef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dirty="0"/>
              <a:t>Systematic, Effective, Goal-oriented</a:t>
            </a:r>
            <a:r>
              <a:rPr lang="en-US" sz="2800" b="1" dirty="0"/>
              <a:t> </a:t>
            </a:r>
            <a:r>
              <a:rPr sz="2800" b="1" dirty="0"/>
              <a:t>Training of Leaders</a:t>
            </a:r>
          </a:p>
          <a:p>
            <a:pPr algn="ctr" defTabSz="642915">
              <a:lnSpc>
                <a:spcPct val="70000"/>
              </a:lnSpc>
              <a:spcBef>
                <a:spcPts val="984"/>
              </a:spcBef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dirty="0" err="1"/>
              <a:t>系統、有效、有目標的領袖栽培</a:t>
            </a:r>
            <a:endParaRPr sz="2800" b="1" dirty="0"/>
          </a:p>
        </p:txBody>
      </p:sp>
      <p:sp>
        <p:nvSpPr>
          <p:cNvPr id="136" name="Personal dedication, transformation, &amp; service (Rom 12:1-3)…"/>
          <p:cNvSpPr txBox="1"/>
          <p:nvPr/>
        </p:nvSpPr>
        <p:spPr>
          <a:xfrm>
            <a:off x="0" y="1338716"/>
            <a:ext cx="9189414" cy="5104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marL="160729" indent="-160729" defTabSz="321457">
              <a:spcBef>
                <a:spcPts val="773"/>
              </a:spcBef>
              <a:buSzPct val="100000"/>
              <a:buChar char="•"/>
              <a:defRPr sz="3400"/>
            </a:pPr>
            <a:r>
              <a:rPr sz="2800" dirty="0"/>
              <a:t>Personal dedication, transformation, &amp; service (</a:t>
            </a:r>
            <a:r>
              <a:rPr sz="2800" i="1" dirty="0"/>
              <a:t>Rom 12:1-</a:t>
            </a:r>
            <a:r>
              <a:rPr lang="en-US" sz="2800" i="1" dirty="0"/>
              <a:t>2…</a:t>
            </a:r>
            <a:r>
              <a:rPr sz="2800" dirty="0"/>
              <a:t>)</a:t>
            </a:r>
            <a:r>
              <a:rPr lang="en-US" sz="2800" dirty="0"/>
              <a:t> take time</a:t>
            </a:r>
            <a:endParaRPr sz="2800" dirty="0"/>
          </a:p>
          <a:p>
            <a:pPr marL="565420" lvl="1" indent="-243963" defTabSz="321457">
              <a:spcBef>
                <a:spcPts val="281"/>
              </a:spcBef>
              <a:buSzPct val="100000"/>
              <a:buChar char="–"/>
              <a:defRPr sz="34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/>
              <a:t>Daily and long process (</a:t>
            </a:r>
            <a:r>
              <a:rPr sz="2400" dirty="0" err="1">
                <a:latin typeface="DFKai-SB"/>
                <a:ea typeface="DFKai-SB"/>
                <a:cs typeface="DFKai-SB"/>
                <a:sym typeface="DFKai-SB"/>
              </a:rPr>
              <a:t>百年樹人</a:t>
            </a:r>
            <a:r>
              <a:rPr sz="2400" dirty="0"/>
              <a:t>…)</a:t>
            </a:r>
            <a:r>
              <a:rPr lang="en-US" sz="2400" dirty="0"/>
              <a:t>; “</a:t>
            </a:r>
            <a:r>
              <a:rPr lang="zh-CN" altLang="en-US" sz="2400" b="1" dirty="0">
                <a:latin typeface="PMingLiU" pitchFamily="18" charset="-120"/>
                <a:ea typeface="PMingLiU" pitchFamily="18" charset="-120"/>
              </a:rPr>
              <a:t>台上十分钟台下十年功</a:t>
            </a:r>
            <a:r>
              <a:rPr lang="en-US" altLang="zh-CN" sz="2400" dirty="0">
                <a:latin typeface="PMingLiU" pitchFamily="18" charset="-120"/>
                <a:ea typeface="PMingLiU" pitchFamily="18" charset="-120"/>
              </a:rPr>
              <a:t>”</a:t>
            </a:r>
            <a:endParaRPr lang="en-US" sz="2400" dirty="0">
              <a:latin typeface="PMingLiU" pitchFamily="18" charset="-120"/>
              <a:ea typeface="PMingLiU" pitchFamily="18" charset="-120"/>
            </a:endParaRPr>
          </a:p>
          <a:p>
            <a:pPr marL="160729" indent="-160729" defTabSz="321457">
              <a:spcBef>
                <a:spcPts val="2742"/>
              </a:spcBef>
              <a:buSzPct val="100000"/>
              <a:buChar char="•"/>
              <a:defRPr sz="3400"/>
            </a:pPr>
            <a:r>
              <a:rPr sz="3200" dirty="0"/>
              <a:t>Key </a:t>
            </a:r>
            <a:r>
              <a:rPr lang="en-US" sz="3200" dirty="0"/>
              <a:t>topics </a:t>
            </a:r>
            <a:r>
              <a:rPr sz="3200" dirty="0"/>
              <a:t>for leadership training </a:t>
            </a:r>
            <a:r>
              <a:rPr sz="2800" dirty="0" err="1">
                <a:latin typeface="新細明體"/>
                <a:ea typeface="新細明體"/>
                <a:cs typeface="新細明體"/>
                <a:sym typeface="新細明體"/>
              </a:rPr>
              <a:t>領袖培訓的主題計劃</a:t>
            </a:r>
            <a:r>
              <a:rPr lang="en-US" sz="2400" b="1" dirty="0">
                <a:latin typeface="新細明體"/>
                <a:ea typeface="新細明體"/>
                <a:cs typeface="新細明體"/>
                <a:sym typeface="新細明體"/>
              </a:rPr>
              <a:t>*</a:t>
            </a:r>
            <a:endParaRPr sz="2400" b="1" dirty="0">
              <a:latin typeface="新細明體"/>
              <a:ea typeface="新細明體"/>
              <a:cs typeface="新細明體"/>
              <a:sym typeface="新細明體"/>
            </a:endParaRPr>
          </a:p>
          <a:p>
            <a:pPr marL="709885" lvl="2" indent="-227699" defTabSz="321457">
              <a:spcBef>
                <a:spcPts val="914"/>
              </a:spcBef>
              <a:buSzPct val="100000"/>
              <a:buFont typeface="Wingdings" pitchFamily="2" charset="2"/>
              <a:buChar char="ü"/>
              <a:defRPr sz="34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u="sng" dirty="0"/>
              <a:t>What</a:t>
            </a:r>
            <a:r>
              <a:rPr sz="2400" dirty="0"/>
              <a:t> is spiritual leadership? </a:t>
            </a:r>
            <a:r>
              <a:rPr sz="2400" dirty="0" err="1">
                <a:latin typeface="新細明體"/>
                <a:ea typeface="新細明體"/>
                <a:cs typeface="新細明體"/>
                <a:sym typeface="新細明體"/>
              </a:rPr>
              <a:t>什麼是屬靈的領導</a:t>
            </a:r>
            <a:r>
              <a:rPr sz="2400" dirty="0">
                <a:latin typeface="新細明體"/>
                <a:ea typeface="新細明體"/>
                <a:cs typeface="新細明體"/>
                <a:sym typeface="新細明體"/>
              </a:rPr>
              <a:t>？</a:t>
            </a:r>
          </a:p>
          <a:p>
            <a:pPr marL="709885" lvl="2" indent="-227699" defTabSz="321457">
              <a:spcBef>
                <a:spcPts val="914"/>
              </a:spcBef>
              <a:buSzPct val="100000"/>
              <a:buFont typeface="Wingdings" pitchFamily="2" charset="2"/>
              <a:buChar char="ü"/>
              <a:defRPr sz="34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u="sng" dirty="0"/>
              <a:t>Biblical qualifications </a:t>
            </a:r>
            <a:r>
              <a:rPr sz="2400" dirty="0"/>
              <a:t>for church leaders </a:t>
            </a:r>
            <a:r>
              <a:rPr sz="2400" dirty="0" err="1">
                <a:latin typeface="新細明體"/>
                <a:ea typeface="新細明體"/>
                <a:cs typeface="新細明體"/>
                <a:sym typeface="新細明體"/>
              </a:rPr>
              <a:t>聖經里教會領袖的資格</a:t>
            </a:r>
            <a:endParaRPr sz="2400" dirty="0">
              <a:latin typeface="新細明體"/>
              <a:ea typeface="新細明體"/>
              <a:cs typeface="新細明體"/>
              <a:sym typeface="新細明體"/>
            </a:endParaRPr>
          </a:p>
          <a:p>
            <a:pPr marL="709885" lvl="2" indent="-227699" defTabSz="321457">
              <a:spcBef>
                <a:spcPts val="914"/>
              </a:spcBef>
              <a:buSzPct val="100000"/>
              <a:buFont typeface="Wingdings" pitchFamily="2" charset="2"/>
              <a:buChar char="ü"/>
              <a:defRPr sz="34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sz="2400" u="sng" dirty="0"/>
              <a:t>Ministries/Responsibilities</a:t>
            </a:r>
            <a:r>
              <a:rPr lang="en-US" sz="2400" dirty="0"/>
              <a:t> of</a:t>
            </a:r>
            <a:r>
              <a:rPr sz="2400" dirty="0"/>
              <a:t> church leaders </a:t>
            </a:r>
            <a:r>
              <a:rPr sz="2400" dirty="0" err="1"/>
              <a:t>教會領袖的職分</a:t>
            </a:r>
            <a:endParaRPr sz="2400" dirty="0"/>
          </a:p>
          <a:p>
            <a:pPr marL="709885" lvl="2" indent="-227699" defTabSz="321457">
              <a:spcBef>
                <a:spcPts val="914"/>
              </a:spcBef>
              <a:buSzPct val="100000"/>
              <a:buFont typeface="Wingdings" pitchFamily="2" charset="2"/>
              <a:buChar char="ü"/>
              <a:defRPr sz="34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sz="2400" u="sng" dirty="0"/>
              <a:t>Philosophy of</a:t>
            </a:r>
            <a:r>
              <a:rPr sz="2400" u="sng" dirty="0"/>
              <a:t> </a:t>
            </a:r>
            <a:r>
              <a:rPr lang="en-US" sz="2400" u="sng" dirty="0"/>
              <a:t>ministry </a:t>
            </a:r>
            <a:r>
              <a:rPr sz="2400" dirty="0" err="1">
                <a:latin typeface="新細明體"/>
                <a:ea typeface="新細明體"/>
                <a:cs typeface="新細明體"/>
                <a:sym typeface="新細明體"/>
              </a:rPr>
              <a:t>事工理念</a:t>
            </a:r>
            <a:endParaRPr sz="2400" dirty="0">
              <a:latin typeface="新細明體"/>
              <a:ea typeface="新細明體"/>
              <a:cs typeface="新細明體"/>
              <a:sym typeface="新細明體"/>
            </a:endParaRPr>
          </a:p>
          <a:p>
            <a:pPr marL="709885" lvl="2" indent="-227699" defTabSz="321457">
              <a:spcBef>
                <a:spcPts val="914"/>
              </a:spcBef>
              <a:buSzPct val="100000"/>
              <a:buFont typeface="Wingdings" pitchFamily="2" charset="2"/>
              <a:buChar char="ü"/>
              <a:defRPr sz="34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sz="2400" u="sng" dirty="0"/>
              <a:t>Contemporary</a:t>
            </a:r>
            <a:r>
              <a:rPr lang="en-US" sz="2400" dirty="0"/>
              <a:t> </a:t>
            </a:r>
            <a:r>
              <a:rPr sz="2400" dirty="0"/>
              <a:t>challenges </a:t>
            </a:r>
            <a:r>
              <a:rPr sz="2400" dirty="0" err="1"/>
              <a:t>現時代難題</a:t>
            </a:r>
            <a:r>
              <a:rPr sz="2400" dirty="0"/>
              <a:t> / </a:t>
            </a:r>
            <a:r>
              <a:rPr sz="2400" dirty="0" err="1"/>
              <a:t>挑战</a:t>
            </a:r>
            <a:r>
              <a:rPr sz="2400" b="1" dirty="0"/>
              <a:t>…</a:t>
            </a:r>
            <a:endParaRPr lang="en-US" sz="2400" b="1" dirty="0"/>
          </a:p>
          <a:p>
            <a:pPr marL="709885" lvl="6" indent="-227699" defTabSz="321457">
              <a:spcBef>
                <a:spcPts val="914"/>
              </a:spcBef>
              <a:buSzPct val="100000"/>
              <a:defRPr sz="34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sz="2500" dirty="0"/>
              <a:t>*see separate charts for details </a:t>
            </a:r>
            <a:r>
              <a:rPr lang="zh-TW" altLang="en-US" sz="2500" dirty="0"/>
              <a:t>細節請參考另外圖表</a:t>
            </a:r>
            <a:endParaRPr sz="25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clrc</a:t>
            </a:r>
            <a:endParaRPr lang="en-US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hurch based leadership training (paradigm shift)…"/>
          <p:cNvSpPr txBox="1"/>
          <p:nvPr/>
        </p:nvSpPr>
        <p:spPr>
          <a:xfrm>
            <a:off x="213677" y="1143000"/>
            <a:ext cx="8930323" cy="551721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marL="160729" indent="-160729" defTabSz="321457">
              <a:spcBef>
                <a:spcPts val="773"/>
              </a:spcBef>
              <a:buSzPct val="100000"/>
              <a:buChar char="•"/>
              <a:defRPr sz="3400"/>
            </a:pPr>
            <a:r>
              <a:rPr sz="2800" b="1" i="1" dirty="0"/>
              <a:t>Church based </a:t>
            </a:r>
            <a:r>
              <a:rPr sz="2800" dirty="0"/>
              <a:t>leadership training (</a:t>
            </a:r>
            <a:r>
              <a:rPr sz="2800" i="1" dirty="0"/>
              <a:t>paradigm</a:t>
            </a:r>
            <a:r>
              <a:rPr sz="2800" dirty="0"/>
              <a:t> shift)</a:t>
            </a:r>
          </a:p>
          <a:p>
            <a:pPr lvl="1" indent="321457" defTabSz="321457">
              <a:spcBef>
                <a:spcPts val="1266"/>
              </a:spcBef>
              <a:buFont typeface="Wingdings"/>
              <a:defRPr sz="3800" b="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dirty="0"/>
              <a:t>“I became convinced that the formal theological education system needed to become secondary to a system </a:t>
            </a:r>
            <a:r>
              <a:rPr sz="2800" u="sng" dirty="0"/>
              <a:t>that put </a:t>
            </a:r>
            <a:r>
              <a:rPr sz="2400" u="sng" dirty="0"/>
              <a:t>local churches back at the </a:t>
            </a:r>
            <a:r>
              <a:rPr lang="en-US" sz="2400" u="sng" dirty="0"/>
              <a:t>c</a:t>
            </a:r>
            <a:r>
              <a:rPr sz="2400" u="sng" dirty="0"/>
              <a:t>enter of assessment and recognition for preparedness for ministry leadership</a:t>
            </a:r>
            <a:r>
              <a:rPr sz="2400" dirty="0"/>
              <a:t>.” (J. Reed, </a:t>
            </a:r>
            <a:r>
              <a:rPr sz="2400" b="1" dirty="0"/>
              <a:t>BILD</a:t>
            </a:r>
            <a:r>
              <a:rPr lang="en-US" sz="2400" b="1" dirty="0"/>
              <a:t>.org</a:t>
            </a:r>
            <a:r>
              <a:rPr sz="2400" dirty="0"/>
              <a:t>)</a:t>
            </a:r>
          </a:p>
          <a:p>
            <a:pPr lvl="1" indent="321457" defTabSz="321457">
              <a:spcBef>
                <a:spcPts val="1266"/>
              </a:spcBef>
              <a:buFont typeface="Wingdings"/>
              <a:defRPr sz="3800" b="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/>
              <a:t>“One of the main reasons I believe Evangelicalism is not doing well in Western culture is because </a:t>
            </a:r>
            <a:r>
              <a:rPr sz="2400" u="sng" dirty="0"/>
              <a:t>we have turned theological education into an</a:t>
            </a:r>
            <a:r>
              <a:rPr sz="2400" dirty="0"/>
              <a:t> </a:t>
            </a:r>
            <a:r>
              <a:rPr sz="2400" u="sng" dirty="0"/>
              <a:t>intellectual exercise</a:t>
            </a:r>
            <a:r>
              <a:rPr sz="2400" dirty="0"/>
              <a:t>…  It has become quite clear that the old way of teaching our future pastors is not adequate…” (R. Pratt, </a:t>
            </a:r>
            <a:r>
              <a:rPr sz="2400" b="1" dirty="0"/>
              <a:t>3</a:t>
            </a:r>
            <a:r>
              <a:rPr sz="2400" b="1" baseline="30789" dirty="0"/>
              <a:t>rd</a:t>
            </a:r>
            <a:r>
              <a:rPr sz="2400" b="1" dirty="0"/>
              <a:t> Millennium</a:t>
            </a:r>
            <a:r>
              <a:rPr lang="en-US" sz="2400" b="1" dirty="0"/>
              <a:t>, thirdmill.org</a:t>
            </a:r>
            <a:r>
              <a:rPr sz="2400" dirty="0"/>
              <a:t>)</a:t>
            </a:r>
          </a:p>
          <a:p>
            <a:pPr marL="160729" indent="-160729" defTabSz="321457">
              <a:spcBef>
                <a:spcPts val="2883"/>
              </a:spcBef>
              <a:buSzPct val="100000"/>
              <a:buChar char="•"/>
              <a:defRPr sz="3400"/>
            </a:pPr>
            <a:r>
              <a:rPr lang="en-US" sz="2800" b="1" dirty="0"/>
              <a:t>Church </a:t>
            </a:r>
            <a:r>
              <a:rPr sz="2800" b="1" dirty="0"/>
              <a:t>Priority</a:t>
            </a:r>
            <a:r>
              <a:rPr sz="2800" dirty="0"/>
              <a:t> </a:t>
            </a:r>
            <a:r>
              <a:rPr lang="en-US" sz="2800" dirty="0"/>
              <a:t>: </a:t>
            </a:r>
            <a:r>
              <a:rPr lang="en-US" sz="2800" b="1" dirty="0"/>
              <a:t>Focus</a:t>
            </a:r>
            <a:r>
              <a:rPr lang="en-US" sz="2800" dirty="0"/>
              <a:t> </a:t>
            </a:r>
            <a:r>
              <a:rPr lang="en-US" sz="2800" b="1" dirty="0"/>
              <a:t>on effective </a:t>
            </a:r>
            <a:r>
              <a:rPr sz="2800" b="1" dirty="0"/>
              <a:t>leadership training</a:t>
            </a:r>
          </a:p>
        </p:txBody>
      </p:sp>
      <p:sp>
        <p:nvSpPr>
          <p:cNvPr id="139" name="Systematic, Effective, Goal-oriented Training of Leaders…"/>
          <p:cNvSpPr txBox="1"/>
          <p:nvPr/>
        </p:nvSpPr>
        <p:spPr>
          <a:xfrm>
            <a:off x="106840" y="155907"/>
            <a:ext cx="8930322" cy="813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defTabSz="642915">
              <a:lnSpc>
                <a:spcPct val="70000"/>
              </a:lnSpc>
              <a:spcBef>
                <a:spcPts val="984"/>
              </a:spcBef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dirty="0"/>
              <a:t>Systematic, Effective, Goal-oriented Training of Leaders</a:t>
            </a:r>
          </a:p>
          <a:p>
            <a:pPr algn="ctr" defTabSz="642915">
              <a:lnSpc>
                <a:spcPct val="70000"/>
              </a:lnSpc>
              <a:spcBef>
                <a:spcPts val="984"/>
              </a:spcBef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dirty="0" err="1"/>
              <a:t>系統、有效、有目標的領袖栽培</a:t>
            </a:r>
            <a:r>
              <a:rPr lang="en-US" sz="2800" b="1" dirty="0"/>
              <a:t> </a:t>
            </a:r>
            <a:r>
              <a:rPr lang="en-US" sz="2400" dirty="0"/>
              <a:t>(cont.)</a:t>
            </a:r>
            <a:endParaRPr sz="24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hurch based leadership training (paradigm shift)…"/>
          <p:cNvSpPr txBox="1"/>
          <p:nvPr/>
        </p:nvSpPr>
        <p:spPr>
          <a:xfrm>
            <a:off x="106840" y="1417023"/>
            <a:ext cx="8930323" cy="559095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zh-TW" sz="2800" b="1" kern="100" dirty="0">
                <a:effectLst/>
                <a:latin typeface="+mn-ea"/>
                <a:cs typeface="Times New Roman" panose="02020603050405020304" pitchFamily="18" charset="0"/>
              </a:rPr>
              <a:t>以教會為基礎的領</a:t>
            </a:r>
            <a:r>
              <a:rPr lang="zh-TW" altLang="en-US" sz="2800" b="1" kern="100" dirty="0">
                <a:latin typeface="+mn-ea"/>
                <a:cs typeface="Times New Roman" panose="02020603050405020304" pitchFamily="18" charset="0"/>
              </a:rPr>
              <a:t>袖</a:t>
            </a:r>
            <a:r>
              <a:rPr lang="zh-TW" sz="2800" b="1" kern="100" dirty="0">
                <a:effectLst/>
                <a:latin typeface="+mn-ea"/>
                <a:cs typeface="Times New Roman" panose="02020603050405020304" pitchFamily="18" charset="0"/>
              </a:rPr>
              <a:t>培訓（範式轉移）</a:t>
            </a:r>
            <a:endParaRPr lang="en-US" sz="28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1" indent="321457" defTabSz="321457">
              <a:spcBef>
                <a:spcPts val="1266"/>
              </a:spcBef>
              <a:defRPr sz="3800" b="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dirty="0">
                <a:latin typeface="+mn-ea"/>
              </a:rPr>
              <a:t>“</a:t>
            </a:r>
            <a:r>
              <a:rPr lang="zh-TW" sz="2800" dirty="0">
                <a:effectLst/>
                <a:latin typeface="+mn-ea"/>
                <a:cs typeface="Times New Roman" panose="02020603050405020304" pitchFamily="18" charset="0"/>
              </a:rPr>
              <a:t>我開始確信，</a:t>
            </a:r>
            <a:r>
              <a:rPr lang="zh-TW" sz="2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正規的神學教育體系應當居</a:t>
            </a:r>
            <a:r>
              <a:rPr lang="zh-TW" altLang="en-US" sz="2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於</a:t>
            </a:r>
            <a:r>
              <a:rPr lang="zh-TW" sz="2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次要地位，而</a:t>
            </a:r>
            <a:r>
              <a:rPr lang="zh-TW" sz="2800" u="sng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建立一個讓地方教會重新成為評估和認可牧職領袖</a:t>
            </a:r>
            <a:r>
              <a:rPr lang="zh-TW" altLang="en-US" sz="2800" u="sng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裝</a:t>
            </a:r>
            <a:r>
              <a:rPr lang="zh-TW" sz="2800" u="sng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備的核心體系</a:t>
            </a:r>
            <a:r>
              <a:rPr lang="zh-TW" sz="2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。</a:t>
            </a:r>
            <a:r>
              <a:rPr sz="2800" dirty="0">
                <a:latin typeface="+mn-ea"/>
              </a:rPr>
              <a:t>” </a:t>
            </a:r>
            <a:r>
              <a:rPr sz="2400" dirty="0"/>
              <a:t>(J. Reed, </a:t>
            </a:r>
            <a:r>
              <a:rPr sz="2400" b="1" dirty="0"/>
              <a:t>BILD</a:t>
            </a:r>
            <a:r>
              <a:rPr lang="en-US" sz="2400" b="1" dirty="0"/>
              <a:t>.org</a:t>
            </a:r>
            <a:r>
              <a:rPr sz="2400" dirty="0"/>
              <a:t>)</a:t>
            </a:r>
          </a:p>
          <a:p>
            <a:pPr lvl="1" indent="321457" defTabSz="321457">
              <a:spcBef>
                <a:spcPts val="1266"/>
              </a:spcBef>
              <a:buFont typeface="Wingdings"/>
              <a:defRPr sz="3800" b="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dirty="0">
                <a:latin typeface="+mn-ea"/>
              </a:rPr>
              <a:t>“</a:t>
            </a:r>
            <a:r>
              <a:rPr lang="zh-TW" sz="2800" dirty="0">
                <a:effectLst/>
                <a:latin typeface="+mn-ea"/>
                <a:cs typeface="Times New Roman" panose="02020603050405020304" pitchFamily="18" charset="0"/>
              </a:rPr>
              <a:t>我認為福音派在西方文化中表現不佳的主要原因之一</a:t>
            </a:r>
            <a:r>
              <a:rPr lang="zh-TW" sz="2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，</a:t>
            </a:r>
            <a:r>
              <a:rPr lang="zh-TW" sz="2800" dirty="0">
                <a:effectLst/>
                <a:latin typeface="+mn-ea"/>
                <a:cs typeface="Times New Roman" panose="02020603050405020304" pitchFamily="18" charset="0"/>
              </a:rPr>
              <a:t>是我們將</a:t>
            </a:r>
            <a:r>
              <a:rPr lang="zh-TW" sz="2800" u="sng" dirty="0">
                <a:effectLst/>
                <a:latin typeface="+mn-ea"/>
                <a:cs typeface="Times New Roman" panose="02020603050405020304" pitchFamily="18" charset="0"/>
              </a:rPr>
              <a:t>神學教育變成了一種</a:t>
            </a:r>
            <a:r>
              <a:rPr lang="zh-TW" altLang="en-US" sz="2800" u="sng" dirty="0">
                <a:effectLst/>
                <a:latin typeface="+mn-ea"/>
                <a:cs typeface="Times New Roman" panose="02020603050405020304" pitchFamily="18" charset="0"/>
              </a:rPr>
              <a:t>知識的裝備</a:t>
            </a:r>
            <a:r>
              <a:rPr lang="en-US" sz="2800" dirty="0">
                <a:effectLst/>
                <a:latin typeface="+mn-ea"/>
                <a:cs typeface="Times New Roman" panose="02020603050405020304" pitchFamily="18" charset="0"/>
              </a:rPr>
              <a:t>……</a:t>
            </a:r>
            <a:r>
              <a:rPr lang="zh-TW" sz="2800" dirty="0">
                <a:effectLst/>
                <a:latin typeface="+mn-ea"/>
                <a:cs typeface="Times New Roman" panose="02020603050405020304" pitchFamily="18" charset="0"/>
              </a:rPr>
              <a:t>很明顯，舊的方式已經不足以</a:t>
            </a:r>
            <a:r>
              <a:rPr lang="zh-TW" altLang="en-US" sz="2800" dirty="0">
                <a:effectLst/>
                <a:latin typeface="+mn-ea"/>
                <a:cs typeface="Times New Roman" panose="02020603050405020304" pitchFamily="18" charset="0"/>
              </a:rPr>
              <a:t>栽</a:t>
            </a:r>
            <a:r>
              <a:rPr lang="zh-TW" sz="2800" dirty="0">
                <a:effectLst/>
                <a:latin typeface="+mn-ea"/>
                <a:cs typeface="Times New Roman" panose="02020603050405020304" pitchFamily="18" charset="0"/>
              </a:rPr>
              <a:t>培未來的牧</a:t>
            </a:r>
            <a:r>
              <a:rPr lang="zh-TW" altLang="en-US" sz="2800" dirty="0">
                <a:effectLst/>
                <a:latin typeface="+mn-ea"/>
                <a:cs typeface="Times New Roman" panose="02020603050405020304" pitchFamily="18" charset="0"/>
              </a:rPr>
              <a:t>者</a:t>
            </a:r>
            <a:r>
              <a:rPr sz="2800" dirty="0">
                <a:latin typeface="+mn-ea"/>
              </a:rPr>
              <a:t>…” </a:t>
            </a:r>
            <a:r>
              <a:rPr sz="2400" dirty="0"/>
              <a:t>(R. Pratt, </a:t>
            </a:r>
            <a:r>
              <a:rPr sz="2400" b="1" dirty="0"/>
              <a:t>3</a:t>
            </a:r>
            <a:r>
              <a:rPr sz="2400" b="1" baseline="30789" dirty="0"/>
              <a:t>rd</a:t>
            </a:r>
            <a:r>
              <a:rPr sz="2400" b="1" dirty="0"/>
              <a:t> Millennium</a:t>
            </a:r>
            <a:r>
              <a:rPr lang="en-US" sz="2400" b="1" dirty="0"/>
              <a:t>, thirdmill.org</a:t>
            </a:r>
            <a:r>
              <a:rPr sz="2400" dirty="0"/>
              <a:t>)</a:t>
            </a:r>
          </a:p>
          <a:p>
            <a:pPr marL="160729" indent="-160729" defTabSz="321457">
              <a:spcBef>
                <a:spcPts val="2883"/>
              </a:spcBef>
              <a:buSzPct val="100000"/>
              <a:buFontTx/>
              <a:buChar char="•"/>
              <a:defRPr sz="3400"/>
            </a:pPr>
            <a:r>
              <a:rPr lang="zh-TW" sz="2800" b="1" kern="100" dirty="0">
                <a:effectLst/>
                <a:latin typeface="+mn-ea"/>
                <a:cs typeface="Times New Roman" panose="02020603050405020304" pitchFamily="18" charset="0"/>
              </a:rPr>
              <a:t>教會的優先事項：專注于有效的領</a:t>
            </a:r>
            <a:r>
              <a:rPr lang="zh-TW" altLang="en-US" sz="2800" b="1" kern="100" dirty="0">
                <a:effectLst/>
                <a:latin typeface="+mn-ea"/>
                <a:cs typeface="Times New Roman" panose="02020603050405020304" pitchFamily="18" charset="0"/>
              </a:rPr>
              <a:t>袖</a:t>
            </a:r>
            <a:r>
              <a:rPr lang="zh-TW" sz="2800" b="1" kern="100" dirty="0">
                <a:effectLst/>
                <a:latin typeface="+mn-ea"/>
                <a:cs typeface="Times New Roman" panose="02020603050405020304" pitchFamily="18" charset="0"/>
              </a:rPr>
              <a:t>培訓</a:t>
            </a:r>
            <a:endParaRPr lang="en-US" sz="28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defTabSz="321457">
              <a:spcBef>
                <a:spcPts val="2883"/>
              </a:spcBef>
              <a:buSzPct val="100000"/>
              <a:defRPr sz="3400"/>
            </a:pPr>
            <a:endParaRPr sz="2800" b="1" dirty="0"/>
          </a:p>
        </p:txBody>
      </p:sp>
      <p:sp>
        <p:nvSpPr>
          <p:cNvPr id="139" name="Systematic, Effective, Goal-oriented Training of Leaders…"/>
          <p:cNvSpPr txBox="1"/>
          <p:nvPr/>
        </p:nvSpPr>
        <p:spPr>
          <a:xfrm>
            <a:off x="106840" y="155907"/>
            <a:ext cx="8930322" cy="813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defTabSz="642915">
              <a:lnSpc>
                <a:spcPct val="70000"/>
              </a:lnSpc>
              <a:spcBef>
                <a:spcPts val="984"/>
              </a:spcBef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dirty="0"/>
              <a:t>Systematic, Effective, Goal-oriented Training of Leaders</a:t>
            </a:r>
          </a:p>
          <a:p>
            <a:pPr algn="ctr" defTabSz="642915">
              <a:lnSpc>
                <a:spcPct val="70000"/>
              </a:lnSpc>
              <a:spcBef>
                <a:spcPts val="984"/>
              </a:spcBef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dirty="0" err="1"/>
              <a:t>系統、有效、有目標的領袖栽培</a:t>
            </a:r>
            <a:r>
              <a:rPr lang="en-US" sz="2800" b="1" dirty="0"/>
              <a:t> </a:t>
            </a:r>
            <a:r>
              <a:rPr lang="en-US" sz="2400" dirty="0"/>
              <a:t>(cont.)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72140815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raining and Resource Centers"/>
          <p:cNvSpPr txBox="1"/>
          <p:nvPr/>
        </p:nvSpPr>
        <p:spPr>
          <a:xfrm>
            <a:off x="407743" y="333154"/>
            <a:ext cx="8328515" cy="515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defTabSz="914400">
              <a:lnSpc>
                <a:spcPct val="70000"/>
              </a:lnSpc>
              <a:spcBef>
                <a:spcPts val="1400"/>
              </a:spcBef>
              <a:defRPr sz="4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/>
            <a:r>
              <a:rPr sz="4000" b="1" dirty="0"/>
              <a:t>Training and Resource Centers</a:t>
            </a:r>
          </a:p>
        </p:txBody>
      </p:sp>
      <p:sp>
        <p:nvSpPr>
          <p:cNvPr id="143" name="Proactive involvement in God’s great mission for the Chinese churches in the 21st century by providing:"/>
          <p:cNvSpPr txBox="1"/>
          <p:nvPr/>
        </p:nvSpPr>
        <p:spPr>
          <a:xfrm>
            <a:off x="824333" y="888255"/>
            <a:ext cx="7862468" cy="9339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>
            <a:spAutoFit/>
          </a:bodyPr>
          <a:lstStyle>
            <a:lvl1pPr algn="l" defTabSz="457200">
              <a:spcBef>
                <a:spcPts val="2400"/>
              </a:spcBef>
              <a:defRPr sz="3400"/>
            </a:lvl1pPr>
          </a:lstStyle>
          <a:p>
            <a:r>
              <a:rPr sz="2800" i="1" dirty="0"/>
              <a:t>Proactive </a:t>
            </a:r>
            <a:r>
              <a:rPr lang="en-US" sz="2800" i="1" dirty="0"/>
              <a:t>partnership </a:t>
            </a:r>
            <a:r>
              <a:rPr sz="2800" dirty="0"/>
              <a:t>in God’s great mission for the </a:t>
            </a:r>
            <a:r>
              <a:rPr lang="en-US" sz="2800" dirty="0"/>
              <a:t>(</a:t>
            </a:r>
            <a:r>
              <a:rPr sz="2800" dirty="0"/>
              <a:t>Chinese</a:t>
            </a:r>
            <a:r>
              <a:rPr lang="en-US" sz="2800" dirty="0"/>
              <a:t>)</a:t>
            </a:r>
            <a:r>
              <a:rPr sz="2800" dirty="0"/>
              <a:t> churches in the 21st century by providing:</a:t>
            </a:r>
          </a:p>
        </p:txBody>
      </p:sp>
      <p:sp>
        <p:nvSpPr>
          <p:cNvPr id="144" name="Regional training centers in North America, China and around the world…"/>
          <p:cNvSpPr txBox="1"/>
          <p:nvPr/>
        </p:nvSpPr>
        <p:spPr>
          <a:xfrm>
            <a:off x="685800" y="2057400"/>
            <a:ext cx="8136185" cy="4591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>
            <a:spAutoFit/>
          </a:bodyPr>
          <a:lstStyle/>
          <a:p>
            <a:pPr marL="321457" indent="-321457" defTabSz="321457">
              <a:spcBef>
                <a:spcPts val="2531"/>
              </a:spcBef>
              <a:buSzPct val="100000"/>
              <a:buChar char="•"/>
              <a:defRPr sz="41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i="1" dirty="0"/>
              <a:t>Regional training centers </a:t>
            </a:r>
            <a:r>
              <a:rPr sz="2800" dirty="0"/>
              <a:t>in North America, China and around the world</a:t>
            </a:r>
            <a:r>
              <a:rPr lang="en-US" sz="2800" dirty="0"/>
              <a:t> to develop godly leaders</a:t>
            </a:r>
            <a:r>
              <a:rPr sz="2800" dirty="0"/>
              <a:t> </a:t>
            </a:r>
            <a:r>
              <a:rPr lang="en-US" sz="2800" dirty="0"/>
              <a:t>and Christian community</a:t>
            </a:r>
            <a:endParaRPr sz="2800" dirty="0"/>
          </a:p>
          <a:p>
            <a:pPr marL="321457" indent="-321457" defTabSz="321457">
              <a:spcBef>
                <a:spcPts val="2531"/>
              </a:spcBef>
              <a:buSzPct val="100000"/>
              <a:buChar char="•"/>
              <a:defRPr sz="41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i="1" dirty="0"/>
              <a:t>Common platform, resource sharing </a:t>
            </a:r>
            <a:r>
              <a:rPr sz="2800" dirty="0"/>
              <a:t>to bring churches together in spiritual unity, renewal and closer cooperation </a:t>
            </a:r>
          </a:p>
          <a:p>
            <a:pPr marL="321457" indent="-321457" defTabSz="321457">
              <a:spcBef>
                <a:spcPts val="2531"/>
              </a:spcBef>
              <a:buSzPct val="100000"/>
              <a:buChar char="•"/>
              <a:defRPr sz="41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b="1" i="1" dirty="0"/>
              <a:t>Expansion of current scope</a:t>
            </a:r>
            <a:r>
              <a:rPr lang="en-US" sz="2800" b="1" i="1" dirty="0"/>
              <a:t> and networks</a:t>
            </a:r>
            <a:r>
              <a:rPr sz="2800" b="1" i="1" dirty="0"/>
              <a:t> </a:t>
            </a:r>
            <a:r>
              <a:rPr sz="2800" dirty="0"/>
              <a:t>of ministry in the </a:t>
            </a:r>
            <a:r>
              <a:rPr lang="en-US" sz="2800" dirty="0"/>
              <a:t>pro</a:t>
            </a:r>
            <a:r>
              <a:rPr sz="2800" dirty="0"/>
              <a:t>active leadership training / development arena for God’s kingdom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raining and Resource Centers"/>
          <p:cNvSpPr txBox="1"/>
          <p:nvPr/>
        </p:nvSpPr>
        <p:spPr>
          <a:xfrm>
            <a:off x="407743" y="238994"/>
            <a:ext cx="8328515" cy="703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defTabSz="914400">
              <a:lnSpc>
                <a:spcPct val="70000"/>
              </a:lnSpc>
              <a:spcBef>
                <a:spcPts val="1400"/>
              </a:spcBef>
              <a:defRPr sz="4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4000" b="1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培訓與資源中心</a:t>
            </a:r>
            <a:endParaRPr lang="en-US" sz="4000" kern="100" dirty="0">
              <a:effectLst/>
              <a:latin typeface="Aptos" panose="020B0004020202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3" name="Proactive involvement in God’s great mission for the Chinese churches in the 21st century by providing:"/>
          <p:cNvSpPr txBox="1"/>
          <p:nvPr/>
        </p:nvSpPr>
        <p:spPr>
          <a:xfrm>
            <a:off x="695231" y="1043218"/>
            <a:ext cx="7862468" cy="1091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>
            <a:spAutoFit/>
          </a:bodyPr>
          <a:lstStyle>
            <a:lvl1pPr algn="l" defTabSz="457200">
              <a:spcBef>
                <a:spcPts val="2400"/>
              </a:spcBef>
              <a:defRPr sz="3400"/>
            </a:lvl1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積極參與神在</a:t>
            </a:r>
            <a:r>
              <a:rPr lang="en-US" sz="3200" kern="100" dirty="0">
                <a:effectLst/>
                <a:latin typeface="+mn-ea"/>
                <a:cs typeface="Times New Roman" panose="02020603050405020304" pitchFamily="18" charset="0"/>
              </a:rPr>
              <a:t>21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世紀（華人）教會的大使命</a:t>
            </a:r>
            <a:r>
              <a:rPr lang="zh-TW" altLang="en-US" sz="3200" kern="100" dirty="0">
                <a:effectLst/>
                <a:latin typeface="+mn-ea"/>
                <a:cs typeface="Times New Roman" panose="02020603050405020304" pitchFamily="18" charset="0"/>
              </a:rPr>
              <a:t>來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提供：</a:t>
            </a:r>
            <a:endParaRPr lang="en-US" sz="32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44" name="Regional training centers in North America, China and around the world…"/>
          <p:cNvSpPr txBox="1"/>
          <p:nvPr/>
        </p:nvSpPr>
        <p:spPr>
          <a:xfrm>
            <a:off x="393972" y="2410328"/>
            <a:ext cx="8136185" cy="3404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>
            <a:spAutoFit/>
          </a:bodyPr>
          <a:lstStyle/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在北美、中國及世界各地設立</a:t>
            </a:r>
            <a:r>
              <a:rPr lang="zh-TW" altLang="en-US" sz="3200" b="1" kern="100" dirty="0">
                <a:effectLst/>
                <a:latin typeface="+mn-ea"/>
                <a:cs typeface="Times New Roman" panose="02020603050405020304" pitchFamily="18" charset="0"/>
              </a:rPr>
              <a:t>地</a:t>
            </a:r>
            <a:r>
              <a:rPr lang="zh-TW" sz="3200" b="1" kern="100" dirty="0">
                <a:effectLst/>
                <a:latin typeface="+mn-ea"/>
                <a:cs typeface="Times New Roman" panose="02020603050405020304" pitchFamily="18" charset="0"/>
              </a:rPr>
              <a:t>區</a:t>
            </a:r>
            <a:r>
              <a:rPr lang="zh-TW" altLang="en-US" sz="3200" b="1" kern="100" dirty="0">
                <a:effectLst/>
                <a:latin typeface="+mn-ea"/>
                <a:cs typeface="Times New Roman" panose="02020603050405020304" pitchFamily="18" charset="0"/>
              </a:rPr>
              <a:t>性</a:t>
            </a:r>
            <a:r>
              <a:rPr lang="zh-TW" sz="3200" b="1" kern="100" dirty="0">
                <a:effectLst/>
                <a:latin typeface="+mn-ea"/>
                <a:cs typeface="Times New Roman" panose="02020603050405020304" pitchFamily="18" charset="0"/>
              </a:rPr>
              <a:t>培訓中心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，以培養敬虔的領導者和基督徒</a:t>
            </a:r>
            <a:r>
              <a:rPr lang="zh-TW" altLang="en-US" sz="3200" kern="100" dirty="0">
                <a:effectLst/>
                <a:latin typeface="+mn-ea"/>
                <a:cs typeface="Times New Roman" panose="02020603050405020304" pitchFamily="18" charset="0"/>
              </a:rPr>
              <a:t>群體</a:t>
            </a:r>
            <a:endParaRPr lang="en-US" sz="32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zh-TW" sz="3200" b="1" kern="100" dirty="0">
                <a:effectLst/>
                <a:latin typeface="+mn-ea"/>
                <a:cs typeface="Times New Roman" panose="02020603050405020304" pitchFamily="18" charset="0"/>
              </a:rPr>
              <a:t>共同的平臺和資源分享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，促進教會在屬靈</a:t>
            </a:r>
            <a:r>
              <a:rPr lang="zh-TW" altLang="en-US" sz="3200" kern="100" dirty="0">
                <a:effectLst/>
                <a:latin typeface="+mn-ea"/>
                <a:cs typeface="Times New Roman" panose="02020603050405020304" pitchFamily="18" charset="0"/>
              </a:rPr>
              <a:t>上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合一、更新和更緊密</a:t>
            </a:r>
            <a:r>
              <a:rPr lang="zh-TW" altLang="en-US" sz="3200" kern="100" dirty="0">
                <a:effectLst/>
                <a:latin typeface="+mn-ea"/>
                <a:cs typeface="Times New Roman" panose="02020603050405020304" pitchFamily="18" charset="0"/>
              </a:rPr>
              <a:t>的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合作</a:t>
            </a:r>
            <a:endParaRPr lang="en-US" sz="32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zh-TW" sz="3200" b="1" kern="100" dirty="0">
                <a:effectLst/>
                <a:latin typeface="+mn-ea"/>
                <a:cs typeface="Times New Roman" panose="02020603050405020304" pitchFamily="18" charset="0"/>
              </a:rPr>
              <a:t>擴展現有的事工範圍和網路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，在積極的領</a:t>
            </a:r>
            <a:r>
              <a:rPr lang="zh-TW" altLang="en-US" sz="3200" kern="100" dirty="0">
                <a:effectLst/>
                <a:latin typeface="+mn-ea"/>
                <a:cs typeface="Times New Roman" panose="02020603050405020304" pitchFamily="18" charset="0"/>
              </a:rPr>
              <a:t>袖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培訓</a:t>
            </a:r>
            <a:r>
              <a:rPr lang="en-US" sz="3200" kern="100" dirty="0">
                <a:effectLst/>
                <a:latin typeface="+mn-ea"/>
                <a:cs typeface="Times New Roman" panose="02020603050405020304" pitchFamily="18" charset="0"/>
              </a:rPr>
              <a:t>/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發展領域</a:t>
            </a:r>
            <a:r>
              <a:rPr lang="zh-TW" altLang="en-US" sz="3200" kern="100" dirty="0">
                <a:effectLst/>
                <a:latin typeface="+mn-ea"/>
                <a:cs typeface="Times New Roman" panose="02020603050405020304" pitchFamily="18" charset="0"/>
              </a:rPr>
              <a:t>中</a:t>
            </a:r>
            <a:r>
              <a:rPr lang="zh-TW" sz="3200" kern="100" dirty="0">
                <a:effectLst/>
                <a:latin typeface="+mn-ea"/>
                <a:cs typeface="Times New Roman" panose="02020603050405020304" pitchFamily="18" charset="0"/>
              </a:rPr>
              <a:t>為神的國度做出貢獻</a:t>
            </a:r>
            <a:endParaRPr lang="en-US" sz="32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</p:spTree>
    <p:extLst>
      <p:ext uri="{BB962C8B-B14F-4D97-AF65-F5344CB8AC3E}">
        <p14:creationId xmlns:p14="http://schemas.microsoft.com/office/powerpoint/2010/main" val="224099589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Dream/Long Term Vision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441950"/>
          </a:xfrm>
        </p:spPr>
        <p:txBody>
          <a:bodyPr>
            <a:normAutofit fontScale="25000" lnSpcReduction="20000"/>
          </a:bodyPr>
          <a:lstStyle/>
          <a:p>
            <a:pPr lvl="1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8000" b="1" i="1" dirty="0">
                <a:latin typeface="Arial" pitchFamily="34" charset="0"/>
                <a:cs typeface="Arial" pitchFamily="34" charset="0"/>
              </a:rPr>
              <a:t>Church based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leadership training (paradigm shift) with potential support &amp; cooperation with other training institutions (Eph 4:11-16)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8000" b="1" i="1" dirty="0">
                <a:latin typeface="Arial" pitchFamily="34" charset="0"/>
                <a:cs typeface="Arial" pitchFamily="34" charset="0"/>
              </a:rPr>
              <a:t>Regional</a:t>
            </a:r>
            <a:r>
              <a:rPr lang="en-US" sz="8000" b="1" dirty="0">
                <a:latin typeface="Arial" pitchFamily="34" charset="0"/>
                <a:cs typeface="Arial" pitchFamily="34" charset="0"/>
              </a:rPr>
              <a:t> CLRCs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in north America and China… to serve local churches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8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8000" baseline="30000" dirty="0">
                <a:latin typeface="Arial" pitchFamily="34" charset="0"/>
                <a:cs typeface="Arial" pitchFamily="34" charset="0"/>
              </a:rPr>
              <a:t>st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 century </a:t>
            </a:r>
            <a:r>
              <a:rPr lang="en-US" sz="8000" b="1" i="1" dirty="0">
                <a:latin typeface="Arial" pitchFamily="34" charset="0"/>
                <a:cs typeface="Arial" pitchFamily="34" charset="0"/>
              </a:rPr>
              <a:t>Antioch Church </a:t>
            </a:r>
            <a:r>
              <a:rPr lang="en-US" sz="8000" b="1" dirty="0">
                <a:latin typeface="Arial" pitchFamily="34" charset="0"/>
                <a:cs typeface="Arial" pitchFamily="34" charset="0"/>
              </a:rPr>
              <a:t>model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8000" i="1" dirty="0">
                <a:latin typeface="Arial" pitchFamily="34" charset="0"/>
                <a:cs typeface="Arial" pitchFamily="34" charset="0"/>
              </a:rPr>
              <a:t>mature, Spirit led, team leaders and missionaries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that impact the world (Acts 11:25-26; 13:1-3).</a:t>
            </a:r>
          </a:p>
          <a:p>
            <a:pPr lvl="2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churches no longer lack excellent leaders, able to equip the saints and send out the best missionaries.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8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8000" baseline="30000" dirty="0">
                <a:latin typeface="Arial" pitchFamily="34" charset="0"/>
                <a:cs typeface="Arial" pitchFamily="34" charset="0"/>
              </a:rPr>
              <a:t>st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 century</a:t>
            </a:r>
            <a:r>
              <a:rPr lang="en-US" sz="8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b="1" i="1" dirty="0">
                <a:latin typeface="Arial" pitchFamily="34" charset="0"/>
                <a:cs typeface="Arial" pitchFamily="34" charset="0"/>
              </a:rPr>
              <a:t>Jerusalem church model</a:t>
            </a:r>
            <a:r>
              <a:rPr lang="en-US" sz="8000" i="1" dirty="0">
                <a:latin typeface="Arial" pitchFamily="34" charset="0"/>
                <a:cs typeface="Arial" pitchFamily="34" charset="0"/>
              </a:rPr>
              <a:t>: love, Joy, testimony, sharing and unity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in serving  and experiencing God’s presence / grace in the local body of Christ</a:t>
            </a:r>
            <a:r>
              <a:rPr lang="en-US" sz="8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(Acts 2:42-47; 4:32-37)</a:t>
            </a:r>
          </a:p>
          <a:p>
            <a:pPr lvl="2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churches serve the Lord with one accord and experience the joy of fellowship and the presence of God.</a:t>
            </a:r>
          </a:p>
          <a:p>
            <a:endParaRPr lang="en-US" dirty="0"/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clrc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639762"/>
          </a:xfrm>
        </p:spPr>
        <p:txBody>
          <a:bodyPr>
            <a:noAutofit/>
          </a:bodyPr>
          <a:lstStyle/>
          <a:p>
            <a:r>
              <a:rPr lang="zh-TW" kern="100" dirty="0">
                <a:solidFill>
                  <a:srgbClr val="FF0000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長期</a:t>
            </a:r>
            <a:r>
              <a:rPr lang="zh-TW" altLang="en-US" kern="100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</a:rPr>
              <a:t>異象</a:t>
            </a:r>
            <a:endParaRPr lang="en-US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66700" y="1075846"/>
            <a:ext cx="8610600" cy="5441950"/>
          </a:xfrm>
        </p:spPr>
        <p:txBody>
          <a:bodyPr>
            <a:normAutofit fontScale="92500" lnSpcReduction="20000"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以</a:t>
            </a:r>
            <a:r>
              <a:rPr lang="zh-TW" sz="2400" b="1" kern="100" dirty="0">
                <a:effectLst/>
                <a:latin typeface="+mn-ea"/>
                <a:cs typeface="Times New Roman" panose="02020603050405020304" pitchFamily="18" charset="0"/>
              </a:rPr>
              <a:t>教會為基礎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的領</a:t>
            </a:r>
            <a:r>
              <a:rPr lang="zh-TW" altLang="en-US" sz="2400" kern="100" dirty="0">
                <a:effectLst/>
                <a:latin typeface="+mn-ea"/>
                <a:cs typeface="Times New Roman" panose="02020603050405020304" pitchFamily="18" charset="0"/>
              </a:rPr>
              <a:t>袖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培訓（範式轉</a:t>
            </a:r>
            <a:r>
              <a:rPr lang="zh-TW" altLang="en-US" sz="2400" kern="100" dirty="0">
                <a:effectLst/>
                <a:latin typeface="+mn-ea"/>
                <a:cs typeface="Times New Roman" panose="02020603050405020304" pitchFamily="18" charset="0"/>
              </a:rPr>
              <a:t>移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），並可能與其他培訓機構合作與支</a:t>
            </a:r>
            <a:r>
              <a:rPr lang="zh-TW" altLang="en-US" sz="2400" kern="100" dirty="0">
                <a:effectLst/>
                <a:latin typeface="+mn-ea"/>
                <a:cs typeface="Times New Roman" panose="02020603050405020304" pitchFamily="18" charset="0"/>
              </a:rPr>
              <a:t>援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（以弗所書</a:t>
            </a:r>
            <a: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  <a:t> 4:11-16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）</a:t>
            </a:r>
            <a:b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</a:br>
            <a:endParaRPr lang="en-US" sz="24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在北美和中國建立</a:t>
            </a:r>
            <a:r>
              <a:rPr lang="zh-TW" sz="2400" b="1" kern="100" dirty="0">
                <a:effectLst/>
                <a:latin typeface="+mn-ea"/>
                <a:cs typeface="Times New Roman" panose="02020603050405020304" pitchFamily="18" charset="0"/>
              </a:rPr>
              <a:t>區域性</a:t>
            </a:r>
            <a:r>
              <a:rPr lang="zh-TW" altLang="en-US" sz="2400" b="1" kern="100" dirty="0">
                <a:effectLst/>
                <a:latin typeface="+mn-ea"/>
                <a:cs typeface="Times New Roman" panose="02020603050405020304" pitchFamily="18" charset="0"/>
              </a:rPr>
              <a:t>基督僕人更新</a:t>
            </a:r>
            <a:r>
              <a:rPr lang="zh-TW" sz="2400" b="1" kern="100" dirty="0">
                <a:effectLst/>
                <a:latin typeface="+mn-ea"/>
                <a:cs typeface="Times New Roman" panose="02020603050405020304" pitchFamily="18" charset="0"/>
              </a:rPr>
              <a:t>中心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  <a:t>CLRCs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），服務</a:t>
            </a:r>
            <a:r>
              <a:rPr lang="zh-TW" altLang="en-US" sz="2400" kern="100" dirty="0">
                <a:effectLst/>
                <a:latin typeface="+mn-ea"/>
                <a:cs typeface="Times New Roman" panose="02020603050405020304" pitchFamily="18" charset="0"/>
              </a:rPr>
              <a:t>眾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地方教會</a:t>
            </a:r>
            <a:b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</a:br>
            <a:endParaRPr lang="en-US" sz="24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R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第一世紀</a:t>
            </a:r>
            <a:r>
              <a:rPr lang="zh-TW" sz="2400" b="1" kern="100" dirty="0">
                <a:effectLst/>
                <a:latin typeface="+mn-ea"/>
                <a:cs typeface="Times New Roman" panose="02020603050405020304" pitchFamily="18" charset="0"/>
              </a:rPr>
              <a:t>安提阿教會的</a:t>
            </a:r>
            <a:r>
              <a:rPr lang="zh-TW" altLang="en-US" sz="2400" b="1" kern="100" dirty="0">
                <a:effectLst/>
                <a:latin typeface="+mn-ea"/>
                <a:cs typeface="Times New Roman" panose="02020603050405020304" pitchFamily="18" charset="0"/>
              </a:rPr>
              <a:t>特點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：</a:t>
            </a:r>
            <a:r>
              <a:rPr lang="zh-TW" altLang="en-US" sz="2400" kern="100" dirty="0">
                <a:effectLst/>
                <a:latin typeface="+mn-ea"/>
                <a:cs typeface="Times New Roman" panose="02020603050405020304" pitchFamily="18" charset="0"/>
              </a:rPr>
              <a:t>有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成熟、被聖靈引導的團隊領袖和影響世界的宣教士（使徒行傳</a:t>
            </a:r>
            <a: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  <a:t> 11:25-26; 13:1-3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）</a:t>
            </a:r>
            <a:b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</a:br>
            <a:endParaRPr lang="en-US" sz="24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2000" kern="100" dirty="0">
                <a:effectLst/>
                <a:latin typeface="+mn-ea"/>
                <a:cs typeface="Times New Roman" panose="02020603050405020304" pitchFamily="18" charset="0"/>
              </a:rPr>
              <a:t>教會不再缺乏優秀的領袖，能夠裝備聖徒並差派最好的宣教士</a:t>
            </a:r>
            <a:br>
              <a:rPr lang="en-US" sz="2000" kern="100" dirty="0">
                <a:effectLst/>
                <a:latin typeface="+mn-ea"/>
                <a:cs typeface="Times New Roman" panose="02020603050405020304" pitchFamily="18" charset="0"/>
              </a:rPr>
            </a:br>
            <a:endParaRPr lang="en-US" sz="20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第一世紀</a:t>
            </a:r>
            <a:r>
              <a:rPr lang="zh-TW" sz="2400" b="1" kern="100" dirty="0">
                <a:effectLst/>
                <a:latin typeface="+mn-ea"/>
                <a:cs typeface="Times New Roman" panose="02020603050405020304" pitchFamily="18" charset="0"/>
              </a:rPr>
              <a:t>耶路撒冷教會的</a:t>
            </a:r>
            <a:r>
              <a:rPr lang="zh-TW" altLang="en-US" sz="2400" b="1" kern="100" dirty="0">
                <a:effectLst/>
                <a:latin typeface="+mn-ea"/>
                <a:cs typeface="Times New Roman" panose="02020603050405020304" pitchFamily="18" charset="0"/>
              </a:rPr>
              <a:t>特點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：</a:t>
            </a:r>
            <a:r>
              <a:rPr lang="zh-TW" altLang="en-US" sz="2400" kern="100" dirty="0">
                <a:effectLst/>
                <a:latin typeface="+mn-ea"/>
                <a:cs typeface="Times New Roman" panose="02020603050405020304" pitchFamily="18" charset="0"/>
              </a:rPr>
              <a:t>有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愛</a:t>
            </a:r>
            <a:r>
              <a:rPr lang="zh-TW" altLang="en-US" sz="2400" kern="100" dirty="0">
                <a:effectLst/>
                <a:latin typeface="+mn-ea"/>
                <a:cs typeface="Times New Roman" panose="02020603050405020304" pitchFamily="18" charset="0"/>
              </a:rPr>
              <a:t>心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、喜樂、見證、分享以及在事奉中合一，在基督的身體中經歷神的同在</a:t>
            </a:r>
            <a: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  <a:t>/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恩典（使徒行傳</a:t>
            </a:r>
            <a: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  <a:t> 2:42-47; 4:32-37</a:t>
            </a:r>
            <a:r>
              <a:rPr lang="zh-TW" sz="2400" kern="100" dirty="0">
                <a:effectLst/>
                <a:latin typeface="+mn-ea"/>
                <a:cs typeface="Times New Roman" panose="02020603050405020304" pitchFamily="18" charset="0"/>
              </a:rPr>
              <a:t>）</a:t>
            </a:r>
            <a:br>
              <a:rPr lang="en-US" sz="2400" kern="100" dirty="0">
                <a:effectLst/>
                <a:latin typeface="+mn-ea"/>
                <a:cs typeface="Times New Roman" panose="02020603050405020304" pitchFamily="18" charset="0"/>
              </a:rPr>
            </a:br>
            <a:endParaRPr lang="en-US" sz="24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2000" kern="100" dirty="0">
                <a:effectLst/>
                <a:latin typeface="+mn-ea"/>
                <a:cs typeface="Times New Roman" panose="02020603050405020304" pitchFamily="18" charset="0"/>
              </a:rPr>
              <a:t>教會同心合意地事奉主，體驗團契的喜樂和神的同在</a:t>
            </a:r>
            <a:endParaRPr lang="en-US" sz="20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clrc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67331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57200" y="66675"/>
            <a:ext cx="8229600" cy="796925"/>
          </a:xfrm>
        </p:spPr>
        <p:txBody>
          <a:bodyPr/>
          <a:lstStyle/>
          <a:p>
            <a:r>
              <a:rPr lang="en-US" altLang="zh-TW" sz="2800" b="1" dirty="0"/>
              <a:t>*</a:t>
            </a:r>
            <a:r>
              <a:rPr lang="zh-TW" altLang="en-US" sz="2800" b="1" dirty="0"/>
              <a:t>哥林多後書 </a:t>
            </a:r>
            <a:r>
              <a:rPr lang="en-US" altLang="zh-TW" sz="2800" dirty="0"/>
              <a:t>(1 Cor) 16-18</a:t>
            </a:r>
            <a:endParaRPr lang="zh-TW" alt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1999"/>
            <a:ext cx="9144000" cy="6029325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80000"/>
              </a:lnSpc>
            </a:pPr>
            <a:endParaRPr lang="zh-TW" altLang="en-US" sz="3400" dirty="0"/>
          </a:p>
          <a:p>
            <a:pPr marL="514350" indent="-514350">
              <a:lnSpc>
                <a:spcPct val="120000"/>
              </a:lnSpc>
            </a:pPr>
            <a:r>
              <a:rPr lang="zh-TW" altLang="en-US" sz="2900" dirty="0">
                <a:latin typeface="+mn-ea"/>
              </a:rPr>
              <a:t>所以我們不喪膽</a:t>
            </a:r>
            <a:r>
              <a:rPr lang="en-US" altLang="zh-TW" sz="2900" dirty="0">
                <a:latin typeface="+mn-ea"/>
              </a:rPr>
              <a:t>. </a:t>
            </a:r>
            <a:r>
              <a:rPr lang="zh-TW" altLang="en-US" sz="2900" dirty="0">
                <a:latin typeface="+mn-ea"/>
              </a:rPr>
              <a:t>外體雖然毀壞</a:t>
            </a:r>
            <a:r>
              <a:rPr lang="en-US" altLang="zh-TW" sz="2900" dirty="0">
                <a:latin typeface="+mn-ea"/>
              </a:rPr>
              <a:t>, </a:t>
            </a:r>
            <a:r>
              <a:rPr lang="zh-TW" altLang="en-US" sz="2900" dirty="0">
                <a:latin typeface="+mn-ea"/>
              </a:rPr>
              <a:t>內心卻一天新似一天</a:t>
            </a:r>
            <a:r>
              <a:rPr lang="en-US" altLang="zh-TW" sz="2900" dirty="0">
                <a:latin typeface="+mn-ea"/>
              </a:rPr>
              <a:t>.</a:t>
            </a:r>
            <a:endParaRPr lang="zh-TW" altLang="en-US" sz="2900" dirty="0">
              <a:latin typeface="+mn-ea"/>
            </a:endParaRPr>
          </a:p>
          <a:p>
            <a:pPr marL="514350" indent="-514350">
              <a:lnSpc>
                <a:spcPct val="120000"/>
              </a:lnSpc>
              <a:buNone/>
            </a:pPr>
            <a:r>
              <a:rPr lang="en-US" altLang="zh-TW" sz="2900" dirty="0">
                <a:latin typeface="+mn-ea"/>
              </a:rPr>
              <a:t>      </a:t>
            </a:r>
            <a:r>
              <a:rPr lang="zh-TW" altLang="zh-TW" sz="2900" dirty="0">
                <a:latin typeface="+mn-ea"/>
              </a:rPr>
              <a:t>我們這至暫至輕的苦楚, 要為我們成就極重無比永遠的榮耀.</a:t>
            </a:r>
            <a:endParaRPr lang="zh-TW" altLang="en-US" sz="2900" dirty="0">
              <a:latin typeface="+mn-ea"/>
            </a:endParaRPr>
          </a:p>
          <a:p>
            <a:pPr marL="514350" indent="-514350">
              <a:lnSpc>
                <a:spcPct val="120000"/>
              </a:lnSpc>
              <a:buNone/>
            </a:pPr>
            <a:r>
              <a:rPr lang="en-US" altLang="zh-TW" sz="2900" dirty="0">
                <a:latin typeface="+mn-ea"/>
              </a:rPr>
              <a:t>      </a:t>
            </a:r>
            <a:r>
              <a:rPr lang="zh-TW" altLang="zh-TW" sz="2900" dirty="0">
                <a:latin typeface="+mn-ea"/>
              </a:rPr>
              <a:t>原來我們不是顧念所見的, 乃是顧念所不見的. 因為所見的是暫時的, 所不見的是永遠的</a:t>
            </a:r>
            <a:r>
              <a:rPr lang="zh-TW" altLang="zh-TW" sz="4400" dirty="0">
                <a:latin typeface="+mn-ea"/>
              </a:rPr>
              <a:t>.</a:t>
            </a:r>
            <a:r>
              <a:rPr lang="en-US" altLang="zh-TW" sz="4400" dirty="0">
                <a:latin typeface="+mn-ea"/>
              </a:rPr>
              <a:t> </a:t>
            </a:r>
            <a:r>
              <a:rPr lang="en-US" sz="2900" dirty="0"/>
              <a:t>Therefore</a:t>
            </a:r>
            <a:r>
              <a:rPr lang="en-US" dirty="0"/>
              <a:t> we do not lose heart. Even though our outward </a:t>
            </a:r>
            <a:r>
              <a:rPr lang="en-US" i="1" dirty="0"/>
              <a:t>man</a:t>
            </a:r>
            <a:r>
              <a:rPr lang="en-US" dirty="0"/>
              <a:t> is perishing, yet the inward man is being renewed day by day.  For our light affliction, which is but for a moment, is working for us a far more exceeding </a:t>
            </a:r>
            <a:r>
              <a:rPr lang="en-US" i="1" dirty="0"/>
              <a:t>and</a:t>
            </a:r>
            <a:r>
              <a:rPr lang="en-US" dirty="0"/>
              <a:t> eternal weight of glory. While we do not look at the things which are seen, but at the things which are not seen.  For the things which are seen </a:t>
            </a:r>
            <a:r>
              <a:rPr lang="en-US" i="1" dirty="0"/>
              <a:t>are</a:t>
            </a:r>
            <a:r>
              <a:rPr lang="en-US" dirty="0"/>
              <a:t> temporary, but the things which </a:t>
            </a:r>
            <a:r>
              <a:rPr lang="en-US" i="1" dirty="0"/>
              <a:t>are</a:t>
            </a:r>
            <a:r>
              <a:rPr lang="en-US" dirty="0"/>
              <a:t> not seen are eternal.</a:t>
            </a:r>
          </a:p>
          <a:p>
            <a:pPr marL="514350" indent="-514350" algn="ctr">
              <a:lnSpc>
                <a:spcPct val="120000"/>
              </a:lnSpc>
              <a:buNone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1 Tim 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</a:t>
            </a: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j-cs"/>
              </a:rPr>
              <a:t>提前</a:t>
            </a:r>
            <a:r>
              <a:rPr kumimoji="0" lang="en-US" altLang="zh-CN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j-cs"/>
              </a:rPr>
              <a:t>)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1:5 ; 2 Tim 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</a:t>
            </a: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j-cs"/>
              </a:rPr>
              <a:t>提</a:t>
            </a:r>
            <a:r>
              <a:rPr kumimoji="0" lang="zh-TW" alt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後</a:t>
            </a:r>
            <a:r>
              <a:rPr kumimoji="0" lang="en-US" altLang="zh-CN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j-cs"/>
              </a:rPr>
              <a:t>)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1:7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但命令的總歸就是愛；這愛是從清潔的心和無虧的良心，無偽的信心生出來的。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Now the purpose of the commandment is love from a pure heart, from a good conscience, and from sincere faith</a:t>
            </a:r>
            <a:endParaRPr kumimoji="0" lang="en-US" altLang="zh-TW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因為神賜給我們，不是膽怯的心，乃是剛強、仁愛、謹守的心。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God has not given us a spirit of fear, but of power and of love and of a sound mind.</a:t>
            </a:r>
          </a:p>
          <a:p>
            <a:pPr marL="514350" indent="-514350">
              <a:lnSpc>
                <a:spcPct val="120000"/>
              </a:lnSpc>
              <a:buNone/>
            </a:pPr>
            <a:endParaRPr lang="zh-TW" altLang="en-US" dirty="0">
              <a:latin typeface="新細明體" pitchFamily="18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>
            <a:normAutofit/>
          </a:bodyPr>
          <a:lstStyle/>
          <a:p>
            <a:r>
              <a:rPr lang="en-US" sz="4000" dirty="0"/>
              <a:t>The Golden Years : a few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763000" cy="5715000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/>
              <a:t>Palm 71:9,18, 20 (psalm for seniors: God’s grace and our declaration), 90 , 92:14-15 and 40:5 (tell His numerous wonders...)</a:t>
            </a:r>
          </a:p>
          <a:p>
            <a:r>
              <a:rPr lang="en-US" sz="9600" b="1" dirty="0"/>
              <a:t>Pass on the lessons we learned </a:t>
            </a:r>
            <a:r>
              <a:rPr lang="en-US" sz="9600" dirty="0"/>
              <a:t>(e.g. “letter to college candidates”; spiritual journey graph; reunion sharing…) and keep learning</a:t>
            </a:r>
          </a:p>
          <a:p>
            <a:r>
              <a:rPr lang="en-US" sz="9600" b="1" dirty="0"/>
              <a:t>2 Cor 4: 16-18* </a:t>
            </a:r>
            <a:r>
              <a:rPr lang="en-US" sz="9600" dirty="0"/>
              <a:t>(a favorite passage, and may be sung); </a:t>
            </a:r>
            <a:r>
              <a:rPr lang="en-US" sz="9600" b="1" dirty="0"/>
              <a:t>2 Tim1:7 </a:t>
            </a:r>
            <a:r>
              <a:rPr lang="en-US" sz="9600" dirty="0"/>
              <a:t>(Spirit of power, love, self discipline…); </a:t>
            </a:r>
            <a:r>
              <a:rPr lang="en-US" sz="9600" b="1" dirty="0"/>
              <a:t>1 Tim 1:5</a:t>
            </a:r>
            <a:r>
              <a:rPr lang="en-US" sz="9600" dirty="0"/>
              <a:t> (Love is…) </a:t>
            </a:r>
          </a:p>
          <a:p>
            <a:r>
              <a:rPr lang="en-US" sz="9600" b="1" dirty="0"/>
              <a:t>Covid-19 &amp; current world conditions are </a:t>
            </a:r>
            <a:r>
              <a:rPr lang="en-US" sz="9600" b="1" i="1" dirty="0"/>
              <a:t>wake-up </a:t>
            </a:r>
            <a:r>
              <a:rPr lang="en-US" sz="9600" b="1" dirty="0"/>
              <a:t>calls </a:t>
            </a:r>
            <a:r>
              <a:rPr lang="en-US" sz="9600" dirty="0"/>
              <a:t>(&gt;&gt; 9-11)</a:t>
            </a:r>
          </a:p>
          <a:p>
            <a:pPr lvl="1"/>
            <a:r>
              <a:rPr lang="en-US" altLang="zh-CN" sz="9200" i="1" dirty="0"/>
              <a:t>Operation and Shepherding of Church under Covid </a:t>
            </a:r>
            <a:r>
              <a:rPr lang="en-US" altLang="zh-CN" sz="9200" dirty="0"/>
              <a:t>- Pastor</a:t>
            </a:r>
            <a:r>
              <a:rPr lang="zh-CN" altLang="en-US" sz="9200" dirty="0"/>
              <a:t>华欣</a:t>
            </a:r>
            <a:endParaRPr lang="en-US" sz="9200" dirty="0"/>
          </a:p>
          <a:p>
            <a:pPr lvl="1"/>
            <a:r>
              <a:rPr lang="en-US" sz="9600" dirty="0"/>
              <a:t>Ann </a:t>
            </a:r>
            <a:r>
              <a:rPr lang="en-US" sz="9600" dirty="0" err="1"/>
              <a:t>Lotz’s</a:t>
            </a:r>
            <a:r>
              <a:rPr lang="en-US" sz="9600" dirty="0"/>
              <a:t> 5/31/2020 letter of prayer (for woman) on the Pentecost Sunday (2 Chronicle 7:14…)</a:t>
            </a:r>
          </a:p>
          <a:p>
            <a:pPr lvl="1"/>
            <a:r>
              <a:rPr lang="en-US" sz="9600" dirty="0"/>
              <a:t>Health, hope and wisdom </a:t>
            </a:r>
          </a:p>
          <a:p>
            <a:r>
              <a:rPr lang="en-US" sz="9600" dirty="0"/>
              <a:t>Experience the presence of God and the riches of His grace in life: heaven has become much more “realistic!”</a:t>
            </a:r>
          </a:p>
          <a:p>
            <a:r>
              <a:rPr lang="en-US" sz="9600" b="1" i="1" dirty="0"/>
              <a:t>CLRC has transitioned its ministry to Moody Theological Seminary's new Global Leadership Center (GLC). See another slideshow for more details.</a:t>
            </a:r>
            <a:r>
              <a:rPr lang="en-US" sz="9600" b="1" dirty="0"/>
              <a:t>*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clrc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F1731-8FC5-DA7A-B7BE-08090104E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2" y="1999615"/>
            <a:ext cx="6858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3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CLRC Essentials</a:t>
            </a:r>
            <a:br>
              <a:rPr lang="en-US" sz="63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dirty="0"/>
              <a:t>CLRC</a:t>
            </a:r>
            <a:r>
              <a:rPr lang="en-US" sz="5400" dirty="0">
                <a:latin typeface="+mn-ea"/>
                <a:ea typeface="+mn-ea"/>
              </a:rPr>
              <a:t> </a:t>
            </a:r>
            <a:r>
              <a:rPr lang="zh-TW" altLang="en-US" sz="5400" dirty="0">
                <a:latin typeface="+mn-ea"/>
                <a:ea typeface="+mn-ea"/>
              </a:rPr>
              <a:t>基本要素</a:t>
            </a:r>
            <a:endParaRPr lang="en-US" sz="5400" kern="1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A8707-EBE7-10F2-B8B2-E81B0D6854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5622" y="6356350"/>
            <a:ext cx="87452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C9713-5BA9-B987-1010-03D0DB740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clrc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2C3E9-F530-BB64-88AA-8146A544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6764" y="6356350"/>
            <a:ext cx="9516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4B3A51B-F9EF-46AA-A6A3-C18FE1A798EA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7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73162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2800" b="1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黃金歲月：幾點筆記</a:t>
            </a:r>
            <a:endParaRPr lang="en-US" sz="2800" b="1" kern="100" dirty="0">
              <a:effectLst/>
              <a:latin typeface="Aptos" panose="020B0004020202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609600"/>
            <a:ext cx="8763000" cy="611187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詩篇</a:t>
            </a:r>
            <a:r>
              <a:rPr lang="en-US" sz="9600" kern="100" dirty="0">
                <a:effectLst/>
                <a:latin typeface="+mn-ea"/>
                <a:cs typeface="Times New Roman" panose="02020603050405020304" pitchFamily="18" charset="0"/>
              </a:rPr>
              <a:t> 71:9,18, 20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（老年人的詩篇：神的恩典和我們的宣告），</a:t>
            </a:r>
            <a:r>
              <a:rPr lang="en-US" sz="9600" kern="100" dirty="0">
                <a:effectLst/>
                <a:latin typeface="+mn-ea"/>
                <a:cs typeface="Times New Roman" panose="02020603050405020304" pitchFamily="18" charset="0"/>
              </a:rPr>
              <a:t>90, 92:14-15 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和</a:t>
            </a:r>
            <a:r>
              <a:rPr lang="en-US" sz="9600" kern="100" dirty="0">
                <a:effectLst/>
                <a:latin typeface="+mn-ea"/>
                <a:cs typeface="Times New Roman" panose="02020603050405020304" pitchFamily="18" charset="0"/>
              </a:rPr>
              <a:t> 40:5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（述說祂無數的奇事</a:t>
            </a:r>
            <a:r>
              <a:rPr lang="en-US" sz="9600" kern="100" dirty="0">
                <a:effectLst/>
                <a:latin typeface="+mn-ea"/>
                <a:cs typeface="Times New Roman" panose="02020603050405020304" pitchFamily="18" charset="0"/>
              </a:rPr>
              <a:t>……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）</a:t>
            </a:r>
            <a:endParaRPr lang="en-US" sz="96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sz="9600" b="1" dirty="0">
                <a:effectLst/>
                <a:latin typeface="+mn-ea"/>
                <a:cs typeface="Times New Roman" panose="02020603050405020304" pitchFamily="18" charset="0"/>
              </a:rPr>
              <a:t>傳遞我們學到的</a:t>
            </a:r>
            <a:r>
              <a:rPr lang="zh-TW" altLang="en-US" sz="9600" b="1" dirty="0">
                <a:effectLst/>
                <a:latin typeface="+mn-ea"/>
                <a:cs typeface="Times New Roman" panose="02020603050405020304" pitchFamily="18" charset="0"/>
              </a:rPr>
              <a:t>功課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（例如：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“</a:t>
            </a:r>
            <a:r>
              <a:rPr lang="zh-TW" altLang="en-US" sz="9600" dirty="0">
                <a:effectLst/>
                <a:latin typeface="+mn-ea"/>
                <a:cs typeface="Times New Roman" panose="02020603050405020304" pitchFamily="18" charset="0"/>
              </a:rPr>
              <a:t>給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大學候選人的信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”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；</a:t>
            </a:r>
            <a:r>
              <a:rPr lang="zh-TW" altLang="en-US" sz="9600" dirty="0">
                <a:effectLst/>
                <a:latin typeface="+mn-ea"/>
                <a:cs typeface="Times New Roman" panose="02020603050405020304" pitchFamily="18" charset="0"/>
              </a:rPr>
              <a:t>個人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靈修旅程圖；</a:t>
            </a:r>
            <a:r>
              <a:rPr lang="zh-TW" altLang="en-US" sz="9600" dirty="0">
                <a:latin typeface="+mn-ea"/>
                <a:cs typeface="Times New Roman" panose="02020603050405020304" pitchFamily="18" charset="0"/>
              </a:rPr>
              <a:t>團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聚</a:t>
            </a:r>
            <a:r>
              <a:rPr lang="zh-TW" altLang="en-US" sz="9600" dirty="0">
                <a:effectLst/>
                <a:latin typeface="+mn-ea"/>
                <a:cs typeface="Times New Roman" panose="02020603050405020304" pitchFamily="18" charset="0"/>
              </a:rPr>
              <a:t>分享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……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）並繼續學習</a:t>
            </a:r>
            <a:endParaRPr lang="en-US" altLang="zh-TW" sz="9600" dirty="0"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TW" sz="9600" b="1" dirty="0">
                <a:effectLst/>
                <a:latin typeface="+mn-ea"/>
                <a:cs typeface="Times New Roman" panose="02020603050405020304" pitchFamily="18" charset="0"/>
              </a:rPr>
              <a:t>哥林多後書</a:t>
            </a:r>
            <a:r>
              <a:rPr lang="en-US" sz="9600" b="1" dirty="0">
                <a:effectLst/>
                <a:latin typeface="+mn-ea"/>
                <a:cs typeface="Times New Roman" panose="02020603050405020304" pitchFamily="18" charset="0"/>
              </a:rPr>
              <a:t> 4:16-18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*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（最喜歡的經文，可以用來唱）；</a:t>
            </a:r>
            <a:r>
              <a:rPr lang="zh-TW" sz="9600" b="1" dirty="0">
                <a:effectLst/>
                <a:latin typeface="+mn-ea"/>
                <a:cs typeface="Times New Roman" panose="02020603050405020304" pitchFamily="18" charset="0"/>
              </a:rPr>
              <a:t>提摩太</a:t>
            </a:r>
            <a:r>
              <a:rPr lang="zh-TW" altLang="en-US" sz="9600" b="1" dirty="0">
                <a:effectLst/>
                <a:latin typeface="+mn-ea"/>
                <a:cs typeface="Times New Roman" panose="02020603050405020304" pitchFamily="18" charset="0"/>
              </a:rPr>
              <a:t>後</a:t>
            </a:r>
            <a:r>
              <a:rPr lang="zh-TW" sz="9600" b="1" dirty="0">
                <a:effectLst/>
                <a:latin typeface="+mn-ea"/>
                <a:cs typeface="Times New Roman" panose="02020603050405020304" pitchFamily="18" charset="0"/>
              </a:rPr>
              <a:t>書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 1:7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（能力、愛心和自律的靈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……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）；</a:t>
            </a:r>
            <a:r>
              <a:rPr lang="zh-TW" sz="9600" b="1" dirty="0">
                <a:effectLst/>
                <a:latin typeface="+mn-ea"/>
                <a:cs typeface="Times New Roman" panose="02020603050405020304" pitchFamily="18" charset="0"/>
              </a:rPr>
              <a:t>提摩太前書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 1:5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（愛的本質是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……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）</a:t>
            </a:r>
            <a:endParaRPr lang="en-US" altLang="zh-TW" sz="9600" dirty="0"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TW" sz="96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新冠疫情及當前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的世界狀況是</a:t>
            </a:r>
            <a:r>
              <a:rPr lang="zh-TW" sz="9600" i="1" kern="100" dirty="0">
                <a:effectLst/>
                <a:latin typeface="+mn-ea"/>
                <a:cs typeface="Times New Roman" panose="02020603050405020304" pitchFamily="18" charset="0"/>
              </a:rPr>
              <a:t>警鐘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（比</a:t>
            </a:r>
            <a:r>
              <a:rPr lang="en-US" sz="9600" kern="100" dirty="0">
                <a:effectLst/>
                <a:latin typeface="+mn-ea"/>
                <a:cs typeface="Times New Roman" panose="02020603050405020304" pitchFamily="18" charset="0"/>
              </a:rPr>
              <a:t> </a:t>
            </a:r>
            <a:r>
              <a:rPr lang="en-US" sz="9600" dirty="0"/>
              <a:t> 9-11</a:t>
            </a:r>
            <a:r>
              <a:rPr lang="en-US" sz="9600" kern="100" dirty="0">
                <a:effectLst/>
                <a:latin typeface="+mn-ea"/>
                <a:cs typeface="Times New Roman" panose="02020603050405020304" pitchFamily="18" charset="0"/>
              </a:rPr>
              <a:t> 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更為嚴重）</a:t>
            </a:r>
            <a:endParaRPr lang="en-US" sz="9600" dirty="0"/>
          </a:p>
          <a:p>
            <a:pPr lvl="1">
              <a:lnSpc>
                <a:spcPct val="120000"/>
              </a:lnSpc>
            </a:pPr>
            <a:r>
              <a:rPr lang="zh-CN" altLang="en-US" sz="9600" dirty="0"/>
              <a:t>疫情之下的教會運作與牧養</a:t>
            </a:r>
            <a:r>
              <a:rPr lang="en-US" altLang="zh-CN" sz="9600" dirty="0"/>
              <a:t>-</a:t>
            </a:r>
            <a:r>
              <a:rPr lang="zh-CN" altLang="en-US" sz="9600" dirty="0"/>
              <a:t>華欣牧師</a:t>
            </a:r>
            <a:endParaRPr lang="en-US" sz="9600" dirty="0"/>
          </a:p>
          <a:p>
            <a:pPr lvl="1">
              <a:lnSpc>
                <a:spcPct val="120000"/>
              </a:lnSpc>
            </a:pPr>
            <a:r>
              <a:rPr lang="en-US" sz="9600" dirty="0"/>
              <a:t>Ann </a:t>
            </a:r>
            <a:r>
              <a:rPr lang="en-US" sz="9600" dirty="0" err="1"/>
              <a:t>Lotz</a:t>
            </a:r>
            <a:r>
              <a:rPr lang="en-US" sz="9600" dirty="0"/>
              <a:t> 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在五旬節主日（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2020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年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5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月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31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日）寫給</a:t>
            </a:r>
            <a:r>
              <a:rPr lang="zh-TW" altLang="en-US" sz="9600" dirty="0">
                <a:latin typeface="+mn-ea"/>
                <a:cs typeface="Times New Roman" panose="02020603050405020304" pitchFamily="18" charset="0"/>
              </a:rPr>
              <a:t>婦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女的禱告信（歷代志下</a:t>
            </a:r>
            <a:r>
              <a:rPr lang="en-US" sz="9600" dirty="0">
                <a:effectLst/>
                <a:latin typeface="+mn-ea"/>
                <a:cs typeface="Times New Roman" panose="02020603050405020304" pitchFamily="18" charset="0"/>
              </a:rPr>
              <a:t>7:14……</a:t>
            </a:r>
            <a:r>
              <a:rPr lang="zh-TW" sz="9600" dirty="0">
                <a:effectLst/>
                <a:latin typeface="+mn-ea"/>
                <a:cs typeface="Times New Roman" panose="02020603050405020304" pitchFamily="18" charset="0"/>
              </a:rPr>
              <a:t>）</a:t>
            </a:r>
            <a:endParaRPr lang="en-US" altLang="zh-TW" sz="96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健康、希望和智慧</a:t>
            </a:r>
            <a:endParaRPr lang="en-US" sz="9600" dirty="0"/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在生活中經歷神的同在和祂恩典的豐富：天堂變得更加</a:t>
            </a:r>
            <a:r>
              <a:rPr lang="en-US" sz="9600" kern="100" dirty="0">
                <a:effectLst/>
                <a:latin typeface="+mn-ea"/>
                <a:cs typeface="Times New Roman" panose="02020603050405020304" pitchFamily="18" charset="0"/>
              </a:rPr>
              <a:t>‘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真實</a:t>
            </a:r>
            <a:r>
              <a:rPr lang="en-US" sz="9600" kern="100" dirty="0">
                <a:effectLst/>
                <a:latin typeface="+mn-ea"/>
                <a:cs typeface="Times New Roman" panose="02020603050405020304" pitchFamily="18" charset="0"/>
              </a:rPr>
              <a:t>’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了！</a:t>
            </a:r>
            <a:endParaRPr lang="en-US" sz="9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9600" b="1" dirty="0"/>
              <a:t>CLRC 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轉型為</a:t>
            </a:r>
            <a:r>
              <a:rPr lang="zh-TW" altLang="en-US" sz="9600" kern="100" dirty="0">
                <a:latin typeface="+mn-ea"/>
                <a:cs typeface="Times New Roman" panose="02020603050405020304" pitchFamily="18" charset="0"/>
              </a:rPr>
              <a:t>穆迪神學院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全球領</a:t>
            </a:r>
            <a:r>
              <a:rPr lang="zh-TW" altLang="en-US" sz="9600" kern="100" dirty="0">
                <a:effectLst/>
                <a:latin typeface="+mn-ea"/>
                <a:cs typeface="Times New Roman" panose="02020603050405020304" pitchFamily="18" charset="0"/>
              </a:rPr>
              <a:t>袖</a:t>
            </a:r>
            <a:r>
              <a:rPr lang="zh-TW" sz="9600" kern="100" dirty="0">
                <a:effectLst/>
                <a:latin typeface="+mn-ea"/>
                <a:cs typeface="Times New Roman" panose="02020603050405020304" pitchFamily="18" charset="0"/>
              </a:rPr>
              <a:t>中心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* </a:t>
            </a:r>
            <a:endParaRPr lang="en-US" sz="9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endParaRPr lang="en-US" sz="96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334000"/>
            <a:ext cx="2895600" cy="365125"/>
          </a:xfrm>
        </p:spPr>
        <p:txBody>
          <a:bodyPr/>
          <a:lstStyle/>
          <a:p>
            <a:r>
              <a:rPr lang="en-US" dirty="0" err="1"/>
              <a:t>clrc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99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37" y="-91719"/>
            <a:ext cx="9144000" cy="6858000"/>
            <a:chOff x="0" y="0"/>
            <a:chExt cx="5760" cy="4320"/>
          </a:xfrm>
        </p:grpSpPr>
        <p:sp>
          <p:nvSpPr>
            <p:cNvPr id="6150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en-US" altLang="zh-TW">
                <a:solidFill>
                  <a:srgbClr val="008000"/>
                </a:solidFill>
              </a:endParaRPr>
            </a:p>
            <a:p>
              <a:pPr algn="ctr"/>
              <a:endParaRPr lang="zh-TW" altLang="en-US" sz="2400"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6151" name="AutoShape 4" descr="Zig zag"/>
            <p:cNvSpPr>
              <a:spLocks noChangeArrowheads="1"/>
            </p:cNvSpPr>
            <p:nvPr/>
          </p:nvSpPr>
          <p:spPr bwMode="auto">
            <a:xfrm>
              <a:off x="768" y="384"/>
              <a:ext cx="4272" cy="1200"/>
            </a:xfrm>
            <a:prstGeom prst="triangle">
              <a:avLst>
                <a:gd name="adj" fmla="val 50000"/>
              </a:avLst>
            </a:prstGeom>
            <a:pattFill prst="zigZag">
              <a:fgClr>
                <a:srgbClr val="CCFFFF"/>
              </a:fgClr>
              <a:bgClr>
                <a:srgbClr val="FFFFFF"/>
              </a:bgClr>
            </a:pattFill>
            <a:ln w="38100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TW" altLang="en-US" sz="2400">
                <a:solidFill>
                  <a:srgbClr val="CC00FF"/>
                </a:solidFill>
              </a:endParaRPr>
            </a:p>
          </p:txBody>
        </p:sp>
        <p:sp>
          <p:nvSpPr>
            <p:cNvPr id="6152" name="Text Box 5"/>
            <p:cNvSpPr txBox="1">
              <a:spLocks noChangeArrowheads="1"/>
            </p:cNvSpPr>
            <p:nvPr/>
          </p:nvSpPr>
          <p:spPr bwMode="auto">
            <a:xfrm>
              <a:off x="1872" y="144"/>
              <a:ext cx="2304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sz="2400" b="1">
                  <a:solidFill>
                    <a:srgbClr val="FF0000"/>
                  </a:solidFill>
                </a:rPr>
                <a:t>榮耀神 </a:t>
              </a:r>
              <a:r>
                <a:rPr lang="en-US" altLang="zh-TW" sz="2800" b="1">
                  <a:solidFill>
                    <a:srgbClr val="FF0000"/>
                  </a:solidFill>
                </a:rPr>
                <a:t>Glorifying God</a:t>
              </a:r>
            </a:p>
          </p:txBody>
        </p:sp>
        <p:sp>
          <p:nvSpPr>
            <p:cNvPr id="6153" name="Rectangle 6"/>
            <p:cNvSpPr>
              <a:spLocks noChangeArrowheads="1"/>
            </p:cNvSpPr>
            <p:nvPr/>
          </p:nvSpPr>
          <p:spPr bwMode="auto">
            <a:xfrm>
              <a:off x="1488" y="1584"/>
              <a:ext cx="624" cy="2016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FF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4" name="Rectangle 7"/>
            <p:cNvSpPr>
              <a:spLocks noChangeArrowheads="1"/>
            </p:cNvSpPr>
            <p:nvPr/>
          </p:nvSpPr>
          <p:spPr bwMode="auto">
            <a:xfrm>
              <a:off x="2640" y="1584"/>
              <a:ext cx="624" cy="2016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5" name="Rectangle 8"/>
            <p:cNvSpPr>
              <a:spLocks noChangeArrowheads="1"/>
            </p:cNvSpPr>
            <p:nvPr/>
          </p:nvSpPr>
          <p:spPr bwMode="auto">
            <a:xfrm>
              <a:off x="3792" y="1584"/>
              <a:ext cx="624" cy="2016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CC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6" name="Rectangle 9"/>
            <p:cNvSpPr>
              <a:spLocks noChangeArrowheads="1"/>
            </p:cNvSpPr>
            <p:nvPr/>
          </p:nvSpPr>
          <p:spPr bwMode="auto">
            <a:xfrm>
              <a:off x="1104" y="3600"/>
              <a:ext cx="3744" cy="57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3200" b="1"/>
                <a:t>耶穌基督</a:t>
              </a:r>
            </a:p>
            <a:p>
              <a:pPr algn="ctr"/>
              <a:r>
                <a:rPr lang="en-US" altLang="zh-TW" sz="2800" b="1"/>
                <a:t>JESUS CHRIST</a:t>
              </a:r>
            </a:p>
          </p:txBody>
        </p:sp>
        <p:sp>
          <p:nvSpPr>
            <p:cNvPr id="6157" name="Line 10"/>
            <p:cNvSpPr>
              <a:spLocks noChangeShapeType="1"/>
            </p:cNvSpPr>
            <p:nvPr/>
          </p:nvSpPr>
          <p:spPr bwMode="auto">
            <a:xfrm>
              <a:off x="1680" y="1104"/>
              <a:ext cx="2544" cy="1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prstDash val="sysDot"/>
              <a:miter lim="800000"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58" name="Text Box 11"/>
            <p:cNvSpPr txBox="1">
              <a:spLocks noChangeArrowheads="1"/>
            </p:cNvSpPr>
            <p:nvPr/>
          </p:nvSpPr>
          <p:spPr bwMode="auto">
            <a:xfrm>
              <a:off x="2208" y="576"/>
              <a:ext cx="139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zh-TW" altLang="en-US" sz="2800" b="1">
                  <a:solidFill>
                    <a:srgbClr val="000099"/>
                  </a:solidFill>
                </a:rPr>
                <a:t>敬  拜</a:t>
              </a:r>
              <a:r>
                <a:rPr lang="zh-TW" altLang="en-US" sz="2400" b="1">
                  <a:solidFill>
                    <a:srgbClr val="000099"/>
                  </a:solidFill>
                </a:rPr>
                <a:t> </a:t>
              </a:r>
            </a:p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zh-TW" sz="2000" b="1">
                  <a:solidFill>
                    <a:srgbClr val="000099"/>
                  </a:solidFill>
                </a:rPr>
                <a:t>Worship</a:t>
              </a:r>
            </a:p>
          </p:txBody>
        </p:sp>
        <p:sp>
          <p:nvSpPr>
            <p:cNvPr id="6159" name="Text Box 12"/>
            <p:cNvSpPr txBox="1">
              <a:spLocks noChangeArrowheads="1"/>
            </p:cNvSpPr>
            <p:nvPr/>
          </p:nvSpPr>
          <p:spPr bwMode="auto">
            <a:xfrm>
              <a:off x="1824" y="720"/>
              <a:ext cx="8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600" b="1">
                  <a:solidFill>
                    <a:srgbClr val="008000"/>
                  </a:solidFill>
                </a:rPr>
                <a:t>約</a:t>
              </a:r>
              <a:r>
                <a:rPr lang="en-US" altLang="zh-TW" sz="1600" b="1">
                  <a:solidFill>
                    <a:srgbClr val="008000"/>
                  </a:solidFill>
                </a:rPr>
                <a:t>(Jn) 4:24</a:t>
              </a:r>
              <a:r>
                <a:rPr lang="en-US" altLang="zh-TW">
                  <a:solidFill>
                    <a:srgbClr val="008000"/>
                  </a:solidFill>
                </a:rPr>
                <a:t> </a:t>
              </a:r>
            </a:p>
          </p:txBody>
        </p:sp>
        <p:sp>
          <p:nvSpPr>
            <p:cNvPr id="6160" name="Text Box 13"/>
            <p:cNvSpPr txBox="1">
              <a:spLocks noChangeArrowheads="1"/>
            </p:cNvSpPr>
            <p:nvPr/>
          </p:nvSpPr>
          <p:spPr bwMode="auto">
            <a:xfrm>
              <a:off x="2208" y="1152"/>
              <a:ext cx="1392" cy="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sz="2800" b="1">
                  <a:solidFill>
                    <a:srgbClr val="000099"/>
                  </a:solidFill>
                </a:rPr>
                <a:t>事    奉</a:t>
              </a:r>
              <a:r>
                <a:rPr lang="zh-TW" altLang="en-US" sz="2400" b="1">
                  <a:solidFill>
                    <a:srgbClr val="000099"/>
                  </a:solidFill>
                </a:rPr>
                <a:t>    </a:t>
              </a:r>
              <a:r>
                <a:rPr lang="en-US" altLang="zh-TW" sz="2400" b="1">
                  <a:solidFill>
                    <a:srgbClr val="000099"/>
                  </a:solidFill>
                </a:rPr>
                <a:t>Service</a:t>
              </a:r>
            </a:p>
          </p:txBody>
        </p:sp>
        <p:sp>
          <p:nvSpPr>
            <p:cNvPr id="6161" name="Text Box 14"/>
            <p:cNvSpPr txBox="1">
              <a:spLocks noChangeArrowheads="1"/>
            </p:cNvSpPr>
            <p:nvPr/>
          </p:nvSpPr>
          <p:spPr bwMode="auto">
            <a:xfrm>
              <a:off x="1488" y="1248"/>
              <a:ext cx="1008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600" b="1">
                  <a:solidFill>
                    <a:srgbClr val="9900CC"/>
                  </a:solidFill>
                </a:rPr>
                <a:t>林前 </a:t>
              </a:r>
              <a:r>
                <a:rPr lang="en-US" altLang="zh-TW" sz="1600" b="1">
                  <a:solidFill>
                    <a:srgbClr val="9900CC"/>
                  </a:solidFill>
                </a:rPr>
                <a:t>(1 Co)     </a:t>
              </a:r>
              <a:r>
                <a:rPr lang="en-US" altLang="zh-TW" sz="1400" b="1">
                  <a:solidFill>
                    <a:srgbClr val="9900CC"/>
                  </a:solidFill>
                </a:rPr>
                <a:t>3:5~17</a:t>
              </a:r>
            </a:p>
          </p:txBody>
        </p:sp>
        <p:sp>
          <p:nvSpPr>
            <p:cNvPr id="6162" name="Text Box 15"/>
            <p:cNvSpPr txBox="1">
              <a:spLocks noChangeArrowheads="1"/>
            </p:cNvSpPr>
            <p:nvPr/>
          </p:nvSpPr>
          <p:spPr bwMode="auto">
            <a:xfrm>
              <a:off x="3408" y="1248"/>
              <a:ext cx="81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600" b="1">
                  <a:solidFill>
                    <a:srgbClr val="9900CC"/>
                  </a:solidFill>
                </a:rPr>
                <a:t>羅 </a:t>
              </a:r>
              <a:r>
                <a:rPr lang="en-US" altLang="zh-TW" sz="1600" b="1">
                  <a:solidFill>
                    <a:srgbClr val="9900CC"/>
                  </a:solidFill>
                </a:rPr>
                <a:t>(Ro) 12:1~2</a:t>
              </a:r>
            </a:p>
          </p:txBody>
        </p:sp>
        <p:sp>
          <p:nvSpPr>
            <p:cNvPr id="6163" name="Text Box 16"/>
            <p:cNvSpPr txBox="1">
              <a:spLocks noChangeArrowheads="1"/>
            </p:cNvSpPr>
            <p:nvPr/>
          </p:nvSpPr>
          <p:spPr bwMode="auto">
            <a:xfrm>
              <a:off x="3216" y="864"/>
              <a:ext cx="81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600" b="1">
                  <a:solidFill>
                    <a:srgbClr val="008000"/>
                  </a:solidFill>
                </a:rPr>
                <a:t>羅</a:t>
              </a:r>
              <a:r>
                <a:rPr lang="en-US" altLang="zh-TW" sz="1600" b="1">
                  <a:solidFill>
                    <a:srgbClr val="008000"/>
                  </a:solidFill>
                </a:rPr>
                <a:t>(Ro)11:36</a:t>
              </a:r>
            </a:p>
          </p:txBody>
        </p:sp>
        <p:sp>
          <p:nvSpPr>
            <p:cNvPr id="6164" name="Text Box 17"/>
            <p:cNvSpPr txBox="1">
              <a:spLocks noChangeArrowheads="1"/>
            </p:cNvSpPr>
            <p:nvPr/>
          </p:nvSpPr>
          <p:spPr bwMode="auto">
            <a:xfrm>
              <a:off x="1776" y="1632"/>
              <a:ext cx="288" cy="1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sz="2400" b="1"/>
                <a:t>教導</a:t>
              </a:r>
            </a:p>
            <a:p>
              <a:pPr>
                <a:lnSpc>
                  <a:spcPct val="30000"/>
                </a:lnSpc>
                <a:spcBef>
                  <a:spcPct val="50000"/>
                </a:spcBef>
              </a:pPr>
              <a:r>
                <a:rPr lang="zh-TW" altLang="en-US" sz="2400">
                  <a:ea typeface="Arial Unicode MS" pitchFamily="34" charset="-128"/>
                  <a:cs typeface="Arial Unicode MS" pitchFamily="34" charset="-128"/>
                </a:rPr>
                <a:t>⁀做</a:t>
              </a:r>
            </a:p>
            <a:p>
              <a:pPr>
                <a:lnSpc>
                  <a:spcPct val="40000"/>
                </a:lnSpc>
                <a:spcBef>
                  <a:spcPct val="50000"/>
                </a:spcBef>
              </a:pPr>
              <a:r>
                <a:rPr lang="zh-TW" altLang="en-US" sz="2400">
                  <a:ea typeface="Arial Unicode MS" pitchFamily="34" charset="-128"/>
                  <a:cs typeface="Arial Unicode MS" pitchFamily="34" charset="-128"/>
                </a:rPr>
                <a:t>門</a:t>
              </a:r>
            </a:p>
            <a:p>
              <a:pPr>
                <a:lnSpc>
                  <a:spcPct val="20000"/>
                </a:lnSpc>
                <a:spcBef>
                  <a:spcPct val="50000"/>
                </a:spcBef>
              </a:pPr>
              <a:r>
                <a:rPr lang="zh-TW" altLang="en-US" sz="2400">
                  <a:ea typeface="Arial Unicode MS" pitchFamily="34" charset="-128"/>
                  <a:cs typeface="Arial Unicode MS" pitchFamily="34" charset="-128"/>
                </a:rPr>
                <a:t>徒‿</a:t>
              </a:r>
              <a:endParaRPr lang="zh-TW" altLang="en-US" sz="2400"/>
            </a:p>
          </p:txBody>
        </p:sp>
        <p:sp>
          <p:nvSpPr>
            <p:cNvPr id="6165" name="Text Box 18"/>
            <p:cNvSpPr txBox="1">
              <a:spLocks noChangeArrowheads="1"/>
            </p:cNvSpPr>
            <p:nvPr/>
          </p:nvSpPr>
          <p:spPr bwMode="auto">
            <a:xfrm>
              <a:off x="2928" y="1632"/>
              <a:ext cx="288" cy="1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/>
                <a:t>團契生活</a:t>
              </a:r>
            </a:p>
            <a:p>
              <a:pPr>
                <a:spcBef>
                  <a:spcPct val="50000"/>
                </a:spcBef>
              </a:pPr>
              <a:endParaRPr lang="zh-TW" altLang="en-US" sz="2400"/>
            </a:p>
          </p:txBody>
        </p:sp>
        <p:sp>
          <p:nvSpPr>
            <p:cNvPr id="6166" name="Text Box 19"/>
            <p:cNvSpPr txBox="1">
              <a:spLocks noChangeArrowheads="1"/>
            </p:cNvSpPr>
            <p:nvPr/>
          </p:nvSpPr>
          <p:spPr bwMode="auto">
            <a:xfrm>
              <a:off x="4080" y="1632"/>
              <a:ext cx="288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/>
                <a:t>傳福音</a:t>
              </a:r>
            </a:p>
          </p:txBody>
        </p:sp>
        <p:sp>
          <p:nvSpPr>
            <p:cNvPr id="6167" name="Text Box 20"/>
            <p:cNvSpPr txBox="1">
              <a:spLocks noChangeArrowheads="1"/>
            </p:cNvSpPr>
            <p:nvPr/>
          </p:nvSpPr>
          <p:spPr bwMode="auto">
            <a:xfrm>
              <a:off x="3744" y="2784"/>
              <a:ext cx="768" cy="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zh-TW" altLang="en-US" sz="2400">
                  <a:ea typeface="Arial Unicode MS" pitchFamily="34" charset="-128"/>
                  <a:cs typeface="Arial Unicode MS" pitchFamily="34" charset="-128"/>
                </a:rPr>
                <a:t> </a:t>
              </a:r>
              <a:endParaRPr lang="zh-TW" altLang="en-US" b="1">
                <a:solidFill>
                  <a:srgbClr val="FF9900"/>
                </a:solidFill>
              </a:endParaRPr>
            </a:p>
            <a:p>
              <a:pPr>
                <a:spcBef>
                  <a:spcPct val="50000"/>
                </a:spcBef>
              </a:pPr>
              <a:endParaRPr lang="zh-TW" altLang="en-US" sz="2400" b="1">
                <a:solidFill>
                  <a:srgbClr val="FF9900"/>
                </a:solidFill>
              </a:endParaRPr>
            </a:p>
          </p:txBody>
        </p:sp>
        <p:sp>
          <p:nvSpPr>
            <p:cNvPr id="6168" name="Text Box 21"/>
            <p:cNvSpPr txBox="1">
              <a:spLocks noChangeArrowheads="1"/>
            </p:cNvSpPr>
            <p:nvPr/>
          </p:nvSpPr>
          <p:spPr bwMode="auto">
            <a:xfrm rot="5360361">
              <a:off x="3432" y="2041"/>
              <a:ext cx="110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2400" b="1"/>
                <a:t>Evangelism</a:t>
              </a:r>
            </a:p>
          </p:txBody>
        </p:sp>
        <p:sp>
          <p:nvSpPr>
            <p:cNvPr id="6169" name="Text Box 22"/>
            <p:cNvSpPr txBox="1">
              <a:spLocks noChangeArrowheads="1"/>
            </p:cNvSpPr>
            <p:nvPr/>
          </p:nvSpPr>
          <p:spPr bwMode="auto">
            <a:xfrm rot="5360361">
              <a:off x="2304" y="2016"/>
              <a:ext cx="10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2400" b="1"/>
                <a:t>Fellowship</a:t>
              </a:r>
            </a:p>
          </p:txBody>
        </p:sp>
        <p:sp>
          <p:nvSpPr>
            <p:cNvPr id="6170" name="Text Box 23"/>
            <p:cNvSpPr txBox="1">
              <a:spLocks noChangeArrowheads="1"/>
            </p:cNvSpPr>
            <p:nvPr/>
          </p:nvSpPr>
          <p:spPr bwMode="auto">
            <a:xfrm>
              <a:off x="2544" y="2621"/>
              <a:ext cx="768" cy="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240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zh-TW" altLang="en-US" sz="1600" b="1" dirty="0">
                  <a:solidFill>
                    <a:srgbClr val="000099"/>
                  </a:solidFill>
                  <a:ea typeface="Arial Unicode MS" pitchFamily="34" charset="-128"/>
                  <a:cs typeface="Arial Unicode MS" pitchFamily="34" charset="-128"/>
                </a:rPr>
                <a:t>約</a:t>
              </a:r>
              <a:r>
                <a:rPr lang="en-US" altLang="zh-TW" sz="1600" b="1" dirty="0">
                  <a:solidFill>
                    <a:srgbClr val="000099"/>
                  </a:solidFill>
                  <a:ea typeface="Arial Unicode MS" pitchFamily="34" charset="-128"/>
                  <a:cs typeface="Arial Unicode MS" pitchFamily="34" charset="-128"/>
                </a:rPr>
                <a:t>(Jn) </a:t>
              </a:r>
              <a:r>
                <a:rPr lang="zh-TW" altLang="en-US" sz="1600" b="1" dirty="0">
                  <a:solidFill>
                    <a:srgbClr val="000099"/>
                  </a:solidFill>
                  <a:ea typeface="Arial Unicode MS" pitchFamily="34" charset="-128"/>
                  <a:cs typeface="Arial Unicode MS" pitchFamily="34" charset="-128"/>
                </a:rPr>
                <a:t>13:</a:t>
              </a:r>
              <a:r>
                <a:rPr lang="en-US" altLang="zh-TW" sz="1600" b="1" dirty="0">
                  <a:solidFill>
                    <a:srgbClr val="000099"/>
                  </a:solidFill>
                  <a:ea typeface="Arial Unicode MS" pitchFamily="34" charset="-128"/>
                  <a:cs typeface="Arial Unicode MS" pitchFamily="34" charset="-128"/>
                </a:rPr>
                <a:t>34~35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zh-TW" altLang="en-US" sz="1600" b="1" dirty="0">
                  <a:solidFill>
                    <a:srgbClr val="000099"/>
                  </a:solidFill>
                  <a:ea typeface="Arial Unicode MS" pitchFamily="34" charset="-128"/>
                  <a:cs typeface="Arial Unicode MS" pitchFamily="34" charset="-128"/>
                </a:rPr>
                <a:t>徒</a:t>
              </a:r>
              <a:r>
                <a:rPr lang="en-US" altLang="zh-TW" sz="1600" b="1" dirty="0">
                  <a:solidFill>
                    <a:srgbClr val="000099"/>
                  </a:solidFill>
                  <a:ea typeface="Arial Unicode MS" pitchFamily="34" charset="-128"/>
                  <a:cs typeface="Arial Unicode MS" pitchFamily="34" charset="-128"/>
                </a:rPr>
                <a:t>(Ac)</a:t>
              </a:r>
              <a:endParaRPr lang="zh-TW" altLang="en-US" sz="1600" b="1" dirty="0">
                <a:solidFill>
                  <a:srgbClr val="000099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zh-TW" altLang="en-US" sz="1600" b="1" dirty="0">
                  <a:solidFill>
                    <a:srgbClr val="000099"/>
                  </a:solidFill>
                  <a:ea typeface="Arial Unicode MS" pitchFamily="34" charset="-128"/>
                  <a:cs typeface="Arial Unicode MS" pitchFamily="34" charset="-128"/>
                </a:rPr>
                <a:t>2:42~47</a:t>
              </a:r>
              <a:endParaRPr lang="zh-TW" altLang="en-US" sz="2400" b="1" dirty="0">
                <a:solidFill>
                  <a:srgbClr val="000099"/>
                </a:solidFill>
              </a:endParaRPr>
            </a:p>
          </p:txBody>
        </p:sp>
        <p:sp>
          <p:nvSpPr>
            <p:cNvPr id="6171" name="Text Box 24"/>
            <p:cNvSpPr txBox="1">
              <a:spLocks noChangeArrowheads="1"/>
            </p:cNvSpPr>
            <p:nvPr/>
          </p:nvSpPr>
          <p:spPr bwMode="auto">
            <a:xfrm>
              <a:off x="3700" y="2617"/>
              <a:ext cx="768" cy="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2400" dirty="0">
                  <a:solidFill>
                    <a:srgbClr val="FFFF00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zh-TW" altLang="en-US" sz="1600" b="1" dirty="0">
                  <a:solidFill>
                    <a:srgbClr val="FFFF00"/>
                  </a:solidFill>
                  <a:ea typeface="Arial Unicode MS" pitchFamily="34" charset="-128"/>
                  <a:cs typeface="Arial Unicode MS" pitchFamily="34" charset="-128"/>
                </a:rPr>
                <a:t>徒</a:t>
              </a:r>
              <a:r>
                <a:rPr lang="en-US" altLang="zh-TW" sz="1600" b="1" dirty="0">
                  <a:solidFill>
                    <a:srgbClr val="FFFF00"/>
                  </a:solidFill>
                  <a:ea typeface="Arial Unicode MS" pitchFamily="34" charset="-128"/>
                  <a:cs typeface="Arial Unicode MS" pitchFamily="34" charset="-128"/>
                </a:rPr>
                <a:t>(Ac)</a:t>
              </a:r>
              <a:endParaRPr lang="zh-TW" altLang="en-US" sz="1600" b="1" dirty="0">
                <a:solidFill>
                  <a:srgbClr val="FFFF00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zh-TW" sz="1600" b="1" dirty="0">
                  <a:solidFill>
                    <a:srgbClr val="FFFF00"/>
                  </a:solidFill>
                  <a:ea typeface="Arial Unicode MS" pitchFamily="34" charset="-128"/>
                  <a:cs typeface="Arial Unicode MS" pitchFamily="34" charset="-128"/>
                </a:rPr>
                <a:t>1:8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zh-TW" altLang="en-US" sz="1600" b="1" dirty="0">
                  <a:solidFill>
                    <a:srgbClr val="FFFF00"/>
                  </a:solidFill>
                  <a:ea typeface="Arial Unicode MS" pitchFamily="34" charset="-128"/>
                  <a:cs typeface="Arial Unicode MS" pitchFamily="34" charset="-128"/>
                </a:rPr>
                <a:t>太</a:t>
              </a:r>
              <a:r>
                <a:rPr lang="en-US" altLang="zh-TW" sz="1600" b="1" dirty="0">
                  <a:solidFill>
                    <a:srgbClr val="FFFF00"/>
                  </a:solidFill>
                  <a:ea typeface="Arial Unicode MS" pitchFamily="34" charset="-128"/>
                  <a:cs typeface="Arial Unicode MS" pitchFamily="34" charset="-128"/>
                </a:rPr>
                <a:t>(Mt)</a:t>
              </a:r>
              <a:endParaRPr lang="zh-TW" altLang="en-US" sz="1600" b="1" dirty="0">
                <a:solidFill>
                  <a:srgbClr val="FFFF00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zh-TW" altLang="en-US" sz="1600" b="1" dirty="0">
                  <a:solidFill>
                    <a:srgbClr val="FFFF00"/>
                  </a:solidFill>
                  <a:ea typeface="Arial Unicode MS" pitchFamily="34" charset="-128"/>
                  <a:cs typeface="Arial Unicode MS" pitchFamily="34" charset="-128"/>
                </a:rPr>
                <a:t>28:18-</a:t>
              </a:r>
              <a:r>
                <a:rPr lang="en-US" altLang="zh-TW" sz="1600" b="1" dirty="0">
                  <a:solidFill>
                    <a:srgbClr val="FFFF00"/>
                  </a:solidFill>
                  <a:ea typeface="Arial Unicode MS" pitchFamily="34" charset="-128"/>
                  <a:cs typeface="Arial Unicode MS" pitchFamily="34" charset="-128"/>
                </a:rPr>
                <a:t>19</a:t>
              </a:r>
            </a:p>
          </p:txBody>
        </p:sp>
        <p:sp>
          <p:nvSpPr>
            <p:cNvPr id="6172" name="Text Box 25"/>
            <p:cNvSpPr txBox="1">
              <a:spLocks noChangeArrowheads="1"/>
            </p:cNvSpPr>
            <p:nvPr/>
          </p:nvSpPr>
          <p:spPr bwMode="auto">
            <a:xfrm rot="5360361">
              <a:off x="1103" y="2066"/>
              <a:ext cx="11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2400" b="1"/>
                <a:t>Discipleship</a:t>
              </a:r>
            </a:p>
          </p:txBody>
        </p:sp>
        <p:sp>
          <p:nvSpPr>
            <p:cNvPr id="6173" name="Text Box 26"/>
            <p:cNvSpPr txBox="1">
              <a:spLocks noChangeArrowheads="1"/>
            </p:cNvSpPr>
            <p:nvPr/>
          </p:nvSpPr>
          <p:spPr bwMode="auto">
            <a:xfrm>
              <a:off x="1416" y="2623"/>
              <a:ext cx="768" cy="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240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zh-TW" altLang="en-US" sz="1600" b="1" dirty="0">
                  <a:solidFill>
                    <a:srgbClr val="6600CC"/>
                  </a:solidFill>
                  <a:ea typeface="Arial Unicode MS" pitchFamily="34" charset="-128"/>
                  <a:cs typeface="Arial Unicode MS" pitchFamily="34" charset="-128"/>
                </a:rPr>
                <a:t>太</a:t>
              </a:r>
              <a:r>
                <a:rPr lang="en-US" altLang="zh-TW" sz="1600" b="1" dirty="0">
                  <a:solidFill>
                    <a:srgbClr val="6600CC"/>
                  </a:solidFill>
                  <a:ea typeface="Arial Unicode MS" pitchFamily="34" charset="-128"/>
                  <a:cs typeface="Arial Unicode MS" pitchFamily="34" charset="-128"/>
                </a:rPr>
                <a:t>(Mt)</a:t>
              </a:r>
              <a:endParaRPr lang="zh-TW" altLang="en-US" sz="1600" b="1" dirty="0">
                <a:solidFill>
                  <a:srgbClr val="6600CC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zh-TW" sz="1600" b="1" dirty="0">
                  <a:solidFill>
                    <a:srgbClr val="6600CC"/>
                  </a:solidFill>
                  <a:ea typeface="Arial Unicode MS" pitchFamily="34" charset="-128"/>
                  <a:cs typeface="Arial Unicode MS" pitchFamily="34" charset="-128"/>
                </a:rPr>
                <a:t> 4:19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zh-TW" altLang="en-US" sz="1600" b="1" dirty="0">
                  <a:solidFill>
                    <a:srgbClr val="6600CC"/>
                  </a:solidFill>
                  <a:ea typeface="Arial Unicode MS" pitchFamily="34" charset="-128"/>
                  <a:cs typeface="Arial Unicode MS" pitchFamily="34" charset="-128"/>
                </a:rPr>
                <a:t>太</a:t>
              </a:r>
              <a:r>
                <a:rPr lang="en-US" altLang="zh-TW" sz="1600" b="1" dirty="0">
                  <a:solidFill>
                    <a:srgbClr val="6600CC"/>
                  </a:solidFill>
                  <a:ea typeface="Arial Unicode MS" pitchFamily="34" charset="-128"/>
                  <a:cs typeface="Arial Unicode MS" pitchFamily="34" charset="-128"/>
                </a:rPr>
                <a:t>(Mt)</a:t>
              </a:r>
              <a:endParaRPr lang="zh-TW" altLang="en-US" sz="1600" b="1" dirty="0">
                <a:solidFill>
                  <a:srgbClr val="6600CC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zh-TW" altLang="en-US" sz="1600" b="1" dirty="0">
                  <a:solidFill>
                    <a:srgbClr val="6600CC"/>
                  </a:solidFill>
                  <a:ea typeface="Arial Unicode MS" pitchFamily="34" charset="-128"/>
                  <a:cs typeface="Arial Unicode MS" pitchFamily="34" charset="-128"/>
                </a:rPr>
                <a:t>28:18-20</a:t>
              </a:r>
            </a:p>
          </p:txBody>
        </p:sp>
        <p:sp>
          <p:nvSpPr>
            <p:cNvPr id="6174" name="Text Box 27"/>
            <p:cNvSpPr txBox="1">
              <a:spLocks noChangeArrowheads="1"/>
            </p:cNvSpPr>
            <p:nvPr/>
          </p:nvSpPr>
          <p:spPr bwMode="auto">
            <a:xfrm>
              <a:off x="192" y="960"/>
              <a:ext cx="432" cy="2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3200" b="1">
                  <a:solidFill>
                    <a:srgbClr val="FF0000"/>
                  </a:solidFill>
                </a:rPr>
                <a:t>屬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3200" b="1">
                  <a:solidFill>
                    <a:srgbClr val="FF0000"/>
                  </a:solidFill>
                </a:rPr>
                <a:t>靈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3200" b="1">
                  <a:solidFill>
                    <a:srgbClr val="FF0000"/>
                  </a:solidFill>
                </a:rPr>
                <a:t>的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3200" b="1">
                  <a:solidFill>
                    <a:srgbClr val="FF0000"/>
                  </a:solidFill>
                </a:rPr>
                <a:t>聖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3200" b="1">
                  <a:solidFill>
                    <a:srgbClr val="FF0000"/>
                  </a:solidFill>
                </a:rPr>
                <a:t>殿</a:t>
              </a:r>
            </a:p>
          </p:txBody>
        </p:sp>
        <p:sp>
          <p:nvSpPr>
            <p:cNvPr id="6175" name="Text Box 28"/>
            <p:cNvSpPr txBox="1">
              <a:spLocks noChangeArrowheads="1"/>
            </p:cNvSpPr>
            <p:nvPr/>
          </p:nvSpPr>
          <p:spPr bwMode="auto">
            <a:xfrm>
              <a:off x="5280" y="624"/>
              <a:ext cx="240" cy="30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2000" b="1" dirty="0">
                  <a:solidFill>
                    <a:srgbClr val="FF0000"/>
                  </a:solidFill>
                </a:rPr>
                <a:t>SPIRI TUAL</a:t>
              </a:r>
            </a:p>
            <a:p>
              <a:pPr>
                <a:spcBef>
                  <a:spcPct val="50000"/>
                </a:spcBef>
              </a:pPr>
              <a:r>
                <a:rPr lang="en-US" altLang="zh-TW" sz="2000" b="1" dirty="0">
                  <a:solidFill>
                    <a:srgbClr val="FF0000"/>
                  </a:solidFill>
                </a:rPr>
                <a:t>TEMPLE</a:t>
              </a:r>
            </a:p>
          </p:txBody>
        </p:sp>
      </p:grpSp>
      <p:sp>
        <p:nvSpPr>
          <p:cNvPr id="6147" name="Text Box 29"/>
          <p:cNvSpPr txBox="1">
            <a:spLocks noChangeArrowheads="1"/>
          </p:cNvSpPr>
          <p:nvPr/>
        </p:nvSpPr>
        <p:spPr bwMode="auto">
          <a:xfrm>
            <a:off x="8105775" y="6172200"/>
            <a:ext cx="809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000" b="1"/>
              <a:t>acyeh</a:t>
            </a:r>
          </a:p>
        </p:txBody>
      </p:sp>
      <p:sp>
        <p:nvSpPr>
          <p:cNvPr id="6148" name="Date Placeholder 29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zh-TW"/>
              <a:t>2018</a:t>
            </a:r>
          </a:p>
        </p:txBody>
      </p:sp>
      <p:sp>
        <p:nvSpPr>
          <p:cNvPr id="6149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5862851" y="6822244"/>
            <a:ext cx="2895600" cy="48811"/>
          </a:xfrm>
          <a:noFill/>
        </p:spPr>
        <p:txBody>
          <a:bodyPr/>
          <a:lstStyle/>
          <a:p>
            <a:endParaRPr lang="en-US" altLang="zh-TW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F3AD07-DF49-4BA3-AB74-D5AE87750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127" y="5381559"/>
            <a:ext cx="990600" cy="357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051796-7D1B-930E-60A1-75A4E3FC9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913" y="5370723"/>
            <a:ext cx="990600" cy="3573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154130-16DB-6C64-1BBD-E75FEDBE6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550" y="5381559"/>
            <a:ext cx="990600" cy="357340"/>
          </a:xfrm>
          <a:prstGeom prst="rect">
            <a:avLst/>
          </a:prstGeom>
        </p:spPr>
      </p:pic>
    </p:spTree>
  </p:cSld>
  <p:clrMapOvr>
    <a:masterClrMapping/>
  </p:clrMapOvr>
  <p:transition advClick="0"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000000"/>
                </a:solidFill>
              </a:rPr>
              <a:t>A Benchmark for a Great Church*</a:t>
            </a:r>
            <a:br>
              <a:rPr lang="en-US" sz="4000" dirty="0">
                <a:solidFill>
                  <a:srgbClr val="000000"/>
                </a:solidFill>
              </a:rPr>
            </a:br>
            <a:r>
              <a:rPr lang="zh-TW" sz="40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卓越教會的</a:t>
            </a:r>
            <a:r>
              <a:rPr lang="zh-TW" altLang="en-US" sz="4000" dirty="0"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一些標</a:t>
            </a:r>
            <a:r>
              <a:rPr lang="zh-TW" sz="40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準</a:t>
            </a:r>
            <a:r>
              <a:rPr lang="en-US" dirty="0">
                <a:solidFill>
                  <a:srgbClr val="000000"/>
                </a:solidFill>
              </a:rPr>
              <a:t>*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85800" y="1644650"/>
            <a:ext cx="7772400" cy="4938712"/>
          </a:xfrm>
        </p:spPr>
        <p:txBody>
          <a:bodyPr>
            <a:normAutofit fontScale="32500" lnSpcReduction="20000"/>
          </a:bodyPr>
          <a:lstStyle/>
          <a:p>
            <a:r>
              <a:rPr lang="en-US" altLang="zh-TW" sz="7000" b="1" dirty="0">
                <a:solidFill>
                  <a:srgbClr val="000000"/>
                </a:solidFill>
              </a:rPr>
              <a:t>Christ-centered</a:t>
            </a:r>
            <a:r>
              <a:rPr lang="zh-TW" altLang="en-US" sz="7000" b="1" dirty="0">
                <a:solidFill>
                  <a:srgbClr val="000000"/>
                </a:solidFill>
              </a:rPr>
              <a:t>   </a:t>
            </a:r>
            <a:r>
              <a:rPr lang="zh-TW" sz="7200" b="1" kern="100" dirty="0">
                <a:effectLst/>
                <a:latin typeface="+mn-ea"/>
                <a:cs typeface="Times New Roman" panose="02020603050405020304" pitchFamily="18" charset="0"/>
              </a:rPr>
              <a:t>以基督為中心</a:t>
            </a:r>
            <a:r>
              <a:rPr lang="en-US" altLang="zh-TW" sz="7200" b="1" kern="100" dirty="0">
                <a:effectLst/>
                <a:latin typeface="+mn-ea"/>
                <a:cs typeface="Times New Roman" panose="02020603050405020304" pitchFamily="18" charset="0"/>
              </a:rPr>
              <a:t> (abiding in Christ, marked by faith, hope and love ; presence of the Lord...)</a:t>
            </a:r>
            <a:endParaRPr lang="en-US" altLang="zh-TW" sz="7000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en-US" altLang="zh-TW" sz="5900" dirty="0">
              <a:solidFill>
                <a:srgbClr val="000000"/>
              </a:solidFill>
            </a:endParaRPr>
          </a:p>
          <a:p>
            <a:r>
              <a:rPr lang="en-US" altLang="zh-TW" sz="7000" dirty="0">
                <a:solidFill>
                  <a:srgbClr val="000000"/>
                </a:solidFill>
              </a:rPr>
              <a:t>Praying church</a:t>
            </a:r>
            <a:r>
              <a:rPr lang="zh-TW" altLang="en-US" sz="7000" dirty="0">
                <a:solidFill>
                  <a:srgbClr val="000000"/>
                </a:solidFill>
              </a:rPr>
              <a:t>   </a:t>
            </a:r>
            <a:r>
              <a:rPr lang="zh-TW" sz="7000" kern="100" dirty="0">
                <a:effectLst/>
                <a:latin typeface="+mn-ea"/>
                <a:cs typeface="Times New Roman" panose="02020603050405020304" pitchFamily="18" charset="0"/>
              </a:rPr>
              <a:t>禱告的教會</a:t>
            </a:r>
            <a:r>
              <a:rPr lang="zh-TW" altLang="en-US" sz="7000" dirty="0">
                <a:solidFill>
                  <a:srgbClr val="000000"/>
                </a:solidFill>
              </a:rPr>
              <a:t> </a:t>
            </a:r>
            <a:endParaRPr lang="en-US" altLang="zh-TW" sz="7000" dirty="0">
              <a:solidFill>
                <a:srgbClr val="000000"/>
              </a:solidFill>
            </a:endParaRPr>
          </a:p>
          <a:p>
            <a:endParaRPr lang="en-US" altLang="zh-TW" sz="7000" dirty="0">
              <a:solidFill>
                <a:srgbClr val="000000"/>
              </a:solidFill>
            </a:endParaRPr>
          </a:p>
          <a:p>
            <a:r>
              <a:rPr lang="en-US" altLang="zh-TW" sz="7000" dirty="0">
                <a:solidFill>
                  <a:srgbClr val="000000"/>
                </a:solidFill>
              </a:rPr>
              <a:t>Caring and sharing church</a:t>
            </a:r>
            <a:r>
              <a:rPr lang="zh-TW" altLang="en-US" sz="7000" dirty="0">
                <a:solidFill>
                  <a:srgbClr val="000000"/>
                </a:solidFill>
              </a:rPr>
              <a:t>   </a:t>
            </a:r>
            <a:r>
              <a:rPr lang="zh-TW" sz="7000" kern="100" dirty="0">
                <a:effectLst/>
                <a:latin typeface="+mn-ea"/>
                <a:cs typeface="Times New Roman" panose="02020603050405020304" pitchFamily="18" charset="0"/>
              </a:rPr>
              <a:t>關懷與分享的教會</a:t>
            </a:r>
            <a:endParaRPr lang="en-US" altLang="zh-TW" sz="7000" dirty="0">
              <a:solidFill>
                <a:srgbClr val="000000"/>
              </a:solidFill>
            </a:endParaRPr>
          </a:p>
          <a:p>
            <a:endParaRPr lang="en-US" altLang="zh-TW" sz="7000" dirty="0">
              <a:solidFill>
                <a:srgbClr val="000000"/>
              </a:solidFill>
            </a:endParaRPr>
          </a:p>
          <a:p>
            <a:r>
              <a:rPr lang="en-US" altLang="zh-TW" sz="7000" dirty="0">
                <a:solidFill>
                  <a:srgbClr val="000000"/>
                </a:solidFill>
              </a:rPr>
              <a:t>Healing church (psychological, spiritual and physical) according to His will and purpose </a:t>
            </a:r>
            <a:r>
              <a:rPr lang="zh-CN" altLang="en-US" sz="7000" dirty="0">
                <a:solidFill>
                  <a:srgbClr val="000000"/>
                </a:solidFill>
              </a:rPr>
              <a:t>照神心意蒙</a:t>
            </a:r>
            <a:r>
              <a:rPr lang="zh-TW" sz="7000" kern="100" dirty="0">
                <a:effectLst/>
                <a:latin typeface="+mn-ea"/>
                <a:cs typeface="Times New Roman" panose="02020603050405020304" pitchFamily="18" charset="0"/>
              </a:rPr>
              <a:t>醫治的教會</a:t>
            </a:r>
            <a:endParaRPr lang="en-US" altLang="zh-TW" sz="7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zh-TW" sz="7000" dirty="0">
                <a:solidFill>
                  <a:srgbClr val="000000"/>
                </a:solidFill>
              </a:rPr>
              <a:t> </a:t>
            </a:r>
          </a:p>
          <a:p>
            <a:r>
              <a:rPr lang="en-US" altLang="zh-CN" sz="7000" dirty="0">
                <a:solidFill>
                  <a:srgbClr val="000000"/>
                </a:solidFill>
              </a:rPr>
              <a:t>Spiritually </a:t>
            </a:r>
            <a:r>
              <a:rPr lang="en-US" altLang="zh-TW" sz="7000" dirty="0">
                <a:solidFill>
                  <a:srgbClr val="000000"/>
                </a:solidFill>
              </a:rPr>
              <a:t>Growing church</a:t>
            </a:r>
            <a:r>
              <a:rPr lang="zh-TW" altLang="en-US" sz="7000" dirty="0">
                <a:solidFill>
                  <a:srgbClr val="000000"/>
                </a:solidFill>
              </a:rPr>
              <a:t>   </a:t>
            </a:r>
            <a:r>
              <a:rPr lang="zh-CN" altLang="en-US" sz="7000" dirty="0">
                <a:solidFill>
                  <a:srgbClr val="000000"/>
                </a:solidFill>
              </a:rPr>
              <a:t>靈命</a:t>
            </a:r>
            <a:r>
              <a:rPr lang="zh-TW" sz="7000" kern="100" dirty="0">
                <a:effectLst/>
                <a:latin typeface="+mn-ea"/>
                <a:cs typeface="Times New Roman" panose="02020603050405020304" pitchFamily="18" charset="0"/>
              </a:rPr>
              <a:t>成長的教會</a:t>
            </a:r>
            <a:endParaRPr lang="en-US" altLang="zh-TW" sz="7000" dirty="0">
              <a:solidFill>
                <a:srgbClr val="000000"/>
              </a:solidFill>
            </a:endParaRPr>
          </a:p>
          <a:p>
            <a:endParaRPr lang="en-US" altLang="zh-TW" dirty="0">
              <a:solidFill>
                <a:srgbClr val="000000"/>
              </a:solidFill>
            </a:endParaRPr>
          </a:p>
          <a:p>
            <a:pPr>
              <a:buNone/>
            </a:pPr>
            <a:endParaRPr lang="en-US" sz="450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5100" dirty="0">
                <a:solidFill>
                  <a:srgbClr val="000000"/>
                </a:solidFill>
              </a:rPr>
              <a:t>Taken from L. Ogilvie’s </a:t>
            </a:r>
            <a:r>
              <a:rPr lang="en-US" sz="5100" i="1" dirty="0">
                <a:solidFill>
                  <a:srgbClr val="000000"/>
                </a:solidFill>
              </a:rPr>
              <a:t>God’s Best for My Life </a:t>
            </a:r>
            <a:r>
              <a:rPr lang="en-US" sz="5100" dirty="0">
                <a:solidFill>
                  <a:srgbClr val="000000"/>
                </a:solidFill>
              </a:rPr>
              <a:t>(p.161), slightly modified</a:t>
            </a:r>
          </a:p>
          <a:p>
            <a:pPr marL="0" indent="0">
              <a:buNone/>
            </a:pPr>
            <a:r>
              <a:rPr lang="zh-TW" altLang="en-US" sz="5400" i="1" kern="100" dirty="0">
                <a:effectLst/>
                <a:latin typeface="+mn-ea"/>
                <a:cs typeface="Times New Roman" panose="02020603050405020304" pitchFamily="18" charset="0"/>
              </a:rPr>
              <a:t>     </a:t>
            </a:r>
            <a:r>
              <a:rPr lang="zh-TW" sz="5400" kern="100" dirty="0">
                <a:effectLst/>
                <a:latin typeface="+mn-ea"/>
                <a:cs typeface="Times New Roman" panose="02020603050405020304" pitchFamily="18" charset="0"/>
              </a:rPr>
              <a:t>摘自</a:t>
            </a:r>
            <a:r>
              <a:rPr lang="en-US" sz="5400" kern="100" dirty="0">
                <a:effectLst/>
                <a:latin typeface="+mn-ea"/>
                <a:cs typeface="Times New Roman" panose="02020603050405020304" pitchFamily="18" charset="0"/>
              </a:rPr>
              <a:t>L. Ogilvie</a:t>
            </a:r>
            <a:r>
              <a:rPr lang="zh-TW" sz="5400" kern="100" dirty="0">
                <a:effectLst/>
                <a:latin typeface="+mn-ea"/>
                <a:cs typeface="Times New Roman" panose="02020603050405020304" pitchFamily="18" charset="0"/>
              </a:rPr>
              <a:t>的《</a:t>
            </a:r>
            <a:r>
              <a:rPr lang="en-US" altLang="zh-TW" sz="5400" kern="100" dirty="0">
                <a:effectLst/>
                <a:cs typeface="Times New Roman" panose="02020603050405020304" pitchFamily="18" charset="0"/>
              </a:rPr>
              <a:t>God’s Best for My Life</a:t>
            </a:r>
            <a:r>
              <a:rPr lang="zh-TW" sz="5400" kern="100" dirty="0">
                <a:effectLst/>
                <a:latin typeface="+mn-ea"/>
                <a:cs typeface="Times New Roman" panose="02020603050405020304" pitchFamily="18" charset="0"/>
              </a:rPr>
              <a:t>》</a:t>
            </a:r>
            <a:r>
              <a:rPr lang="en-US" sz="5400" kern="100" dirty="0">
                <a:effectLst/>
                <a:latin typeface="+mn-ea"/>
                <a:cs typeface="Times New Roman" panose="02020603050405020304" pitchFamily="18" charset="0"/>
              </a:rPr>
              <a:t> (</a:t>
            </a:r>
            <a:r>
              <a:rPr lang="zh-TW" sz="5400" kern="100" dirty="0">
                <a:effectLst/>
                <a:latin typeface="+mn-ea"/>
                <a:cs typeface="Times New Roman" panose="02020603050405020304" pitchFamily="18" charset="0"/>
              </a:rPr>
              <a:t>第</a:t>
            </a:r>
            <a:r>
              <a:rPr lang="en-US" sz="5400" kern="100" dirty="0">
                <a:effectLst/>
                <a:latin typeface="+mn-ea"/>
                <a:cs typeface="Times New Roman" panose="02020603050405020304" pitchFamily="18" charset="0"/>
              </a:rPr>
              <a:t>161</a:t>
            </a:r>
            <a:r>
              <a:rPr lang="zh-TW" sz="5400" kern="100" dirty="0">
                <a:effectLst/>
                <a:latin typeface="+mn-ea"/>
                <a:cs typeface="Times New Roman" panose="02020603050405020304" pitchFamily="18" charset="0"/>
              </a:rPr>
              <a:t>頁</a:t>
            </a:r>
            <a:r>
              <a:rPr lang="en-US" sz="5400" kern="100" dirty="0">
                <a:effectLst/>
                <a:latin typeface="+mn-ea"/>
                <a:cs typeface="Times New Roman" panose="02020603050405020304" pitchFamily="18" charset="0"/>
              </a:rPr>
              <a:t>) </a:t>
            </a:r>
            <a:r>
              <a:rPr lang="zh-CN" altLang="en-US" sz="5400" kern="100" dirty="0">
                <a:effectLst/>
                <a:latin typeface="+mn-ea"/>
                <a:cs typeface="Times New Roman" panose="02020603050405020304" pitchFamily="18" charset="0"/>
              </a:rPr>
              <a:t>稍加俢改</a:t>
            </a:r>
            <a:endParaRPr lang="en-US" sz="5100" dirty="0">
              <a:solidFill>
                <a:srgbClr val="000000"/>
              </a:solidFill>
            </a:endParaRPr>
          </a:p>
          <a:p>
            <a:pPr>
              <a:buNone/>
            </a:pPr>
            <a:endParaRPr lang="en-US" sz="4500" dirty="0">
              <a:solidFill>
                <a:srgbClr val="000000"/>
              </a:solidFill>
            </a:endParaRPr>
          </a:p>
          <a:p>
            <a:pPr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58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zh-TW"/>
              <a:t>2018</a:t>
            </a:r>
          </a:p>
        </p:txBody>
      </p:sp>
      <p:sp>
        <p:nvSpPr>
          <p:cNvPr id="2458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TW"/>
              <a:t>CLRC-ACY</a:t>
            </a:r>
          </a:p>
        </p:txBody>
      </p:sp>
    </p:spTree>
    <p:extLst>
      <p:ext uri="{BB962C8B-B14F-4D97-AF65-F5344CB8AC3E}">
        <p14:creationId xmlns:p14="http://schemas.microsoft.com/office/powerpoint/2010/main" val="398962144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4" descr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1705" y="2071554"/>
            <a:ext cx="4900589" cy="365777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The Urgent Call to Godly Church Leadership Training"/>
          <p:cNvSpPr txBox="1"/>
          <p:nvPr/>
        </p:nvSpPr>
        <p:spPr>
          <a:xfrm>
            <a:off x="636654" y="30778"/>
            <a:ext cx="7823371" cy="2031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defTabSz="914400">
              <a:lnSpc>
                <a:spcPct val="120000"/>
              </a:lnSpc>
              <a:spcBef>
                <a:spcPts val="1400"/>
              </a:spcBef>
              <a:defRPr sz="6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>
              <a:lnSpc>
                <a:spcPct val="100000"/>
              </a:lnSpc>
            </a:pPr>
            <a:r>
              <a:rPr sz="3600" dirty="0"/>
              <a:t>The Urgent Call to Godly Church</a:t>
            </a:r>
            <a:endParaRPr lang="en-US" sz="3600" dirty="0"/>
          </a:p>
          <a:p>
            <a:pPr algn="ctr">
              <a:lnSpc>
                <a:spcPct val="100000"/>
              </a:lnSpc>
            </a:pPr>
            <a:r>
              <a:rPr sz="3600" dirty="0"/>
              <a:t>Leadership Training</a:t>
            </a:r>
            <a:endParaRPr lang="en-US" sz="3600" dirty="0"/>
          </a:p>
          <a:p>
            <a:pPr algn="ctr">
              <a:lnSpc>
                <a:spcPct val="100000"/>
              </a:lnSpc>
            </a:pPr>
            <a:r>
              <a:rPr lang="zh-TW" sz="3200" b="1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迫切呼籲：敬虔教會的領袖培訓</a:t>
            </a:r>
            <a:endParaRPr lang="en-US" sz="3200" b="1" dirty="0">
              <a:latin typeface="+mn-ea"/>
              <a:ea typeface="+mn-ea"/>
            </a:endParaRPr>
          </a:p>
        </p:txBody>
      </p:sp>
      <p:sp>
        <p:nvSpPr>
          <p:cNvPr id="122" name="Albert Yeh 葉季港"/>
          <p:cNvSpPr txBox="1"/>
          <p:nvPr/>
        </p:nvSpPr>
        <p:spPr>
          <a:xfrm>
            <a:off x="6822282" y="6074684"/>
            <a:ext cx="1932919" cy="656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defTabSz="457200">
              <a:defRPr sz="3800" b="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dirty="0"/>
          </a:p>
        </p:txBody>
      </p:sp>
      <p:sp>
        <p:nvSpPr>
          <p:cNvPr id="123" name="Dream and Vision of Christian Leadership Renewal Center (CLRC)"/>
          <p:cNvSpPr txBox="1"/>
          <p:nvPr/>
        </p:nvSpPr>
        <p:spPr>
          <a:xfrm>
            <a:off x="1038973" y="5680458"/>
            <a:ext cx="7018734" cy="67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>
            <a:lvl1pPr defTabSz="914400">
              <a:lnSpc>
                <a:spcPct val="120000"/>
              </a:lnSpc>
              <a:spcBef>
                <a:spcPts val="1100"/>
              </a:spcBef>
              <a:defRPr sz="5200" b="0">
                <a:solidFill>
                  <a:srgbClr val="92929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/>
            <a:r>
              <a:rPr lang="en-US" sz="3600" dirty="0">
                <a:solidFill>
                  <a:schemeClr val="tx1"/>
                </a:solidFill>
              </a:rPr>
              <a:t>CLRC Logo ( clrcrenewal.org )</a:t>
            </a:r>
            <a:endParaRPr sz="36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307975"/>
          </a:xfrm>
        </p:spPr>
        <p:txBody>
          <a:bodyPr/>
          <a:lstStyle/>
          <a:p>
            <a:pPr>
              <a:defRPr/>
            </a:pPr>
            <a:r>
              <a:rPr lang="en-US" altLang="zh-CN" dirty="0" err="1"/>
              <a:t>clrc</a:t>
            </a:r>
            <a:endParaRPr lang="en-US" altLang="zh-C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200" dirty="0">
                <a:solidFill>
                  <a:schemeClr val="tx1"/>
                </a:solidFill>
                <a:ea typeface="新細明體" pitchFamily="18" charset="-120"/>
              </a:rPr>
              <a:t>屬靈僕人領袖的標誌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/</a:t>
            </a:r>
            <a:r>
              <a:rPr lang="zh-TW" altLang="en-US" sz="3200" dirty="0">
                <a:solidFill>
                  <a:schemeClr val="tx1"/>
                </a:solidFill>
                <a:ea typeface="新細明體" pitchFamily="18" charset="-120"/>
              </a:rPr>
              <a:t>資格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zh-TW" altLang="en-US" sz="3200" dirty="0">
                <a:solidFill>
                  <a:schemeClr val="tx1"/>
                </a:solidFill>
                <a:ea typeface="新細明體" pitchFamily="18" charset="-120"/>
              </a:rPr>
              <a:t> </a:t>
            </a:r>
            <a:r>
              <a:rPr lang="en-US" altLang="zh-TW" sz="3200" dirty="0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rPr>
              <a:t>The Marks of A Godly Servant Leader</a:t>
            </a:r>
            <a:endParaRPr lang="zh-TW" altLang="en-US" sz="3200" dirty="0">
              <a:solidFill>
                <a:schemeClr val="tx1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 flipH="1">
            <a:off x="1219200" y="1981200"/>
            <a:ext cx="3200400" cy="388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1905000" y="51054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 flipV="1">
            <a:off x="4419600" y="1981200"/>
            <a:ext cx="3276600" cy="388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286000" y="46482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Character  </a:t>
            </a:r>
            <a:r>
              <a:rPr lang="zh-TW" altLang="en-US" sz="2400" dirty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品 格</a:t>
            </a: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 (</a:t>
            </a:r>
            <a:r>
              <a:rPr lang="zh-TW" altLang="en-US" sz="2400" dirty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與己/人的關係</a:t>
            </a: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)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399931" y="5210175"/>
            <a:ext cx="41472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Spirituality </a:t>
            </a:r>
            <a:r>
              <a:rPr lang="zh-TW" altLang="en-US" sz="2400" dirty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靈 命 (與神的關係</a:t>
            </a:r>
            <a:r>
              <a:rPr lang="zh-TW" altLang="en-US" sz="2400" dirty="0">
                <a:solidFill>
                  <a:srgbClr val="FF0000"/>
                </a:solidFill>
                <a:ea typeface="新細明體" pitchFamily="18" charset="-120"/>
              </a:rPr>
              <a:t>)</a:t>
            </a:r>
            <a:endParaRPr lang="en-US" altLang="zh-TW" sz="2400" dirty="0">
              <a:solidFill>
                <a:srgbClr val="FF0000"/>
              </a:solidFill>
              <a:ea typeface="新細明體" pitchFamily="18" charset="-120"/>
            </a:endParaRPr>
          </a:p>
          <a:p>
            <a:pPr algn="ctr" eaLnBrk="0" hangingPunct="0"/>
            <a:r>
              <a:rPr lang="en-US" altLang="zh-TW" dirty="0">
                <a:solidFill>
                  <a:srgbClr val="FF0000"/>
                </a:solidFill>
                <a:ea typeface="新細明體" pitchFamily="18" charset="-120"/>
              </a:rPr>
              <a:t>(Good </a:t>
            </a:r>
            <a:r>
              <a:rPr lang="zh-TW" altLang="en-US" dirty="0">
                <a:solidFill>
                  <a:srgbClr val="FF0000"/>
                </a:solidFill>
                <a:ea typeface="新細明體" pitchFamily="18" charset="-120"/>
              </a:rPr>
              <a:t>良善</a:t>
            </a:r>
            <a:r>
              <a:rPr lang="en-US" altLang="zh-CN" dirty="0">
                <a:solidFill>
                  <a:srgbClr val="FF0000"/>
                </a:solidFill>
                <a:ea typeface="新細明體" pitchFamily="18" charset="-120"/>
              </a:rPr>
              <a:t>/</a:t>
            </a:r>
            <a:r>
              <a:rPr lang="en-US" altLang="zh-CN" sz="2400" b="1" dirty="0">
                <a:solidFill>
                  <a:srgbClr val="FF0000"/>
                </a:solidFill>
                <a:ea typeface="新細明體" pitchFamily="18" charset="-120"/>
              </a:rPr>
              <a:t>Being</a:t>
            </a:r>
            <a:r>
              <a:rPr lang="en-US" altLang="zh-TW" dirty="0">
                <a:solidFill>
                  <a:srgbClr val="FF0000"/>
                </a:solidFill>
                <a:ea typeface="新細明體" pitchFamily="18" charset="-120"/>
              </a:rPr>
              <a:t>)</a:t>
            </a:r>
            <a:endParaRPr lang="zh-TW" altLang="en-US" dirty="0">
              <a:solidFill>
                <a:srgbClr val="FF0000"/>
              </a:solidFill>
              <a:ea typeface="新細明體" pitchFamily="18" charset="-120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8366125" y="6056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zh-TW" altLang="en-US">
              <a:ea typeface="新細明體" pitchFamily="18" charset="-120"/>
            </a:endParaRPr>
          </a:p>
        </p:txBody>
      </p:sp>
      <p:sp>
        <p:nvSpPr>
          <p:cNvPr id="7177" name="Line 10"/>
          <p:cNvSpPr>
            <a:spLocks noChangeShapeType="1"/>
          </p:cNvSpPr>
          <p:nvPr/>
        </p:nvSpPr>
        <p:spPr bwMode="auto">
          <a:xfrm>
            <a:off x="1219200" y="5867400"/>
            <a:ext cx="647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78" name="Text Box 11"/>
          <p:cNvSpPr txBox="1">
            <a:spLocks noChangeArrowheads="1"/>
          </p:cNvSpPr>
          <p:nvPr/>
        </p:nvSpPr>
        <p:spPr bwMode="auto">
          <a:xfrm rot="-3060000">
            <a:off x="1042988" y="2836724"/>
            <a:ext cx="3189288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TW" altLang="en-US" sz="2000" dirty="0">
                <a:latin typeface="Times New Roman" pitchFamily="18" charset="0"/>
                <a:ea typeface="新細明體" pitchFamily="18" charset="-120"/>
              </a:rPr>
              <a:t>異象/使命</a:t>
            </a:r>
            <a:r>
              <a:rPr lang="en-US" altLang="zh-TW" sz="2000" dirty="0">
                <a:latin typeface="Times New Roman" pitchFamily="18" charset="0"/>
                <a:ea typeface="新細明體" pitchFamily="18" charset="-120"/>
              </a:rPr>
              <a:t>/</a:t>
            </a:r>
            <a:r>
              <a:rPr lang="zh-TW" altLang="en-US" sz="2000" dirty="0">
                <a:latin typeface="Times New Roman" pitchFamily="18" charset="0"/>
                <a:ea typeface="新細明體" pitchFamily="18" charset="-120"/>
              </a:rPr>
              <a:t>呼召</a:t>
            </a:r>
          </a:p>
          <a:p>
            <a:pPr algn="ctr" eaLnBrk="0" hangingPunct="0"/>
            <a:r>
              <a:rPr lang="en-US" altLang="zh-TW" sz="2000" dirty="0">
                <a:latin typeface="Times New Roman" pitchFamily="18" charset="0"/>
                <a:ea typeface="新細明體" pitchFamily="18" charset="-120"/>
              </a:rPr>
              <a:t>Vision/Mission/</a:t>
            </a:r>
            <a:r>
              <a:rPr lang="en-US" altLang="zh-TW" sz="2400" b="1" dirty="0">
                <a:latin typeface="Times New Roman" pitchFamily="18" charset="0"/>
                <a:ea typeface="新細明體" pitchFamily="18" charset="-120"/>
              </a:rPr>
              <a:t>Calling</a:t>
            </a:r>
          </a:p>
          <a:p>
            <a:pPr algn="ctr" eaLnBrk="0" hangingPunct="0"/>
            <a:r>
              <a:rPr lang="en-US" altLang="zh-TW" dirty="0">
                <a:latin typeface="Times New Roman" pitchFamily="18" charset="0"/>
                <a:ea typeface="新細明體" pitchFamily="18" charset="-120"/>
              </a:rPr>
              <a:t>(Faithful </a:t>
            </a:r>
            <a:r>
              <a:rPr lang="zh-TW" altLang="en-US" dirty="0">
                <a:latin typeface="Times New Roman" pitchFamily="18" charset="0"/>
                <a:ea typeface="新細明體" pitchFamily="18" charset="-120"/>
              </a:rPr>
              <a:t>忠心</a:t>
            </a:r>
            <a:r>
              <a:rPr lang="en-US" altLang="zh-TW" dirty="0">
                <a:latin typeface="Times New Roman" pitchFamily="18" charset="0"/>
                <a:ea typeface="新細明體" pitchFamily="18" charset="-120"/>
              </a:rPr>
              <a:t>) </a:t>
            </a:r>
          </a:p>
        </p:txBody>
      </p:sp>
      <p:sp>
        <p:nvSpPr>
          <p:cNvPr id="7179" name="Text Box 12"/>
          <p:cNvSpPr txBox="1">
            <a:spLocks noChangeArrowheads="1"/>
          </p:cNvSpPr>
          <p:nvPr/>
        </p:nvSpPr>
        <p:spPr bwMode="auto">
          <a:xfrm rot="3060000">
            <a:off x="4395788" y="2713564"/>
            <a:ext cx="375285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000" dirty="0">
                <a:latin typeface="PMingLiU" pitchFamily="18" charset="-120"/>
                <a:ea typeface="PMingLiU" pitchFamily="18" charset="-120"/>
              </a:rPr>
              <a:t>知</a:t>
            </a:r>
            <a:r>
              <a:rPr lang="zh-TW" altLang="en-US" sz="2000" dirty="0">
                <a:latin typeface="PMingLiU" pitchFamily="18" charset="-120"/>
                <a:ea typeface="PMingLiU" pitchFamily="18" charset="-120"/>
              </a:rPr>
              <a:t>識技巧</a:t>
            </a:r>
            <a:r>
              <a:rPr lang="zh-CN" altLang="en-US" sz="2000" dirty="0">
                <a:latin typeface="PMingLiU" pitchFamily="18" charset="-120"/>
                <a:ea typeface="PMingLiU" pitchFamily="18" charset="-120"/>
              </a:rPr>
              <a:t>团隊</a:t>
            </a:r>
            <a:r>
              <a:rPr lang="zh-TW" altLang="en-US" sz="2000" dirty="0">
                <a:latin typeface="Times New Roman" pitchFamily="18" charset="0"/>
                <a:ea typeface="新細明體" pitchFamily="18" charset="-120"/>
              </a:rPr>
              <a:t>和領導力</a:t>
            </a:r>
            <a:endParaRPr lang="en-US" altLang="zh-TW" sz="2000" dirty="0">
              <a:latin typeface="Times New Roman" pitchFamily="18" charset="0"/>
              <a:ea typeface="新細明體" pitchFamily="18" charset="-120"/>
            </a:endParaRPr>
          </a:p>
          <a:p>
            <a:pPr algn="ctr" eaLnBrk="0" hangingPunct="0"/>
            <a:r>
              <a:rPr lang="en-US" altLang="zh-TW" sz="2000" dirty="0">
                <a:latin typeface="Times New Roman" pitchFamily="18" charset="0"/>
                <a:ea typeface="新細明體" pitchFamily="18" charset="-120"/>
              </a:rPr>
              <a:t> Knowledge, Skill</a:t>
            </a:r>
            <a:r>
              <a:rPr lang="en-US" altLang="zh-TW" sz="2400" dirty="0">
                <a:latin typeface="Times New Roman" pitchFamily="18" charset="0"/>
                <a:ea typeface="新細明體" pitchFamily="18" charset="-120"/>
              </a:rPr>
              <a:t>s &amp; </a:t>
            </a:r>
            <a:r>
              <a:rPr lang="en-US" altLang="zh-TW" sz="2000" dirty="0">
                <a:latin typeface="Times New Roman" pitchFamily="18" charset="0"/>
                <a:ea typeface="新細明體" pitchFamily="18" charset="-120"/>
              </a:rPr>
              <a:t>Team</a:t>
            </a:r>
          </a:p>
          <a:p>
            <a:pPr algn="ctr" eaLnBrk="0" hangingPunct="0"/>
            <a:r>
              <a:rPr lang="en-US" altLang="zh-TW" dirty="0">
                <a:latin typeface="Times New Roman" pitchFamily="18" charset="0"/>
                <a:ea typeface="新細明體" pitchFamily="18" charset="-120"/>
              </a:rPr>
              <a:t>(Wisdom </a:t>
            </a:r>
            <a:r>
              <a:rPr lang="zh-TW" altLang="en-US" dirty="0">
                <a:latin typeface="Times New Roman" pitchFamily="18" charset="0"/>
                <a:ea typeface="新細明體" pitchFamily="18" charset="-120"/>
              </a:rPr>
              <a:t>見識</a:t>
            </a:r>
            <a:r>
              <a:rPr lang="en-US" altLang="zh-CN" dirty="0">
                <a:latin typeface="Times New Roman" pitchFamily="18" charset="0"/>
                <a:ea typeface="新細明體" pitchFamily="18" charset="-120"/>
              </a:rPr>
              <a:t>/</a:t>
            </a:r>
            <a:r>
              <a:rPr lang="en-US" altLang="zh-CN" sz="2400" b="1" dirty="0">
                <a:latin typeface="Times New Roman" pitchFamily="18" charset="0"/>
                <a:ea typeface="新細明體" pitchFamily="18" charset="-120"/>
              </a:rPr>
              <a:t>Doing</a:t>
            </a:r>
            <a:r>
              <a:rPr lang="en-US" altLang="zh-TW" dirty="0">
                <a:latin typeface="Times New Roman" pitchFamily="18" charset="0"/>
                <a:ea typeface="新細明體" pitchFamily="18" charset="-120"/>
              </a:rPr>
              <a:t>)</a:t>
            </a:r>
          </a:p>
        </p:txBody>
      </p:sp>
      <p:sp>
        <p:nvSpPr>
          <p:cNvPr id="7180" name="Footer Placeholder 1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clrc</a:t>
            </a:r>
          </a:p>
        </p:txBody>
      </p:sp>
      <p:sp>
        <p:nvSpPr>
          <p:cNvPr id="7181" name="Date Placeholder 1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altLang="zh-CN">
              <a:latin typeface="Arial" pitchFamily="34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43888" cy="1371600"/>
          </a:xfrm>
        </p:spPr>
        <p:txBody>
          <a:bodyPr>
            <a:normAutofit fontScale="90000"/>
          </a:bodyPr>
          <a:lstStyle/>
          <a:p>
            <a:pPr lvl="1">
              <a:defRPr/>
            </a:pP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br>
              <a:rPr lang="en-US" altLang="zh-TW" sz="4000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28600" y="1349752"/>
            <a:ext cx="8915400" cy="47244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zh-TW" altLang="en-US" sz="3600" b="1" dirty="0">
                <a:solidFill>
                  <a:srgbClr val="000000"/>
                </a:solidFill>
                <a:latin typeface="+mn-ea"/>
              </a:rPr>
              <a:t>靈命</a:t>
            </a:r>
            <a:r>
              <a:rPr lang="en-US" sz="3600" dirty="0">
                <a:solidFill>
                  <a:srgbClr val="000000"/>
                </a:solidFill>
                <a:latin typeface="+mn-ea"/>
              </a:rPr>
              <a:t>:</a:t>
            </a:r>
            <a:r>
              <a:rPr lang="zh-CN" altLang="en-US" sz="3600" dirty="0">
                <a:solidFill>
                  <a:srgbClr val="000000"/>
                </a:solidFill>
                <a:latin typeface="+mn-ea"/>
              </a:rPr>
              <a:t>敬畏</a:t>
            </a:r>
            <a:r>
              <a:rPr lang="zh-TW" altLang="en-US" sz="3600" dirty="0">
                <a:solidFill>
                  <a:srgbClr val="000000"/>
                </a:solidFill>
                <a:latin typeface="+mn-ea"/>
              </a:rPr>
              <a:t>神，認識神，與神有良好關係，被聖靈管治引導、塑造、破碎、</a:t>
            </a:r>
            <a:r>
              <a:rPr lang="zh-CN" altLang="en-US" sz="3600" dirty="0">
                <a:solidFill>
                  <a:srgbClr val="000000"/>
                </a:solidFill>
                <a:latin typeface="+mn-ea"/>
              </a:rPr>
              <a:t>明白神旨意又</a:t>
            </a:r>
            <a:r>
              <a:rPr lang="zh-TW" altLang="en-US" sz="3600" dirty="0">
                <a:solidFill>
                  <a:srgbClr val="000000"/>
                </a:solidFill>
                <a:latin typeface="+mn-ea"/>
              </a:rPr>
              <a:t>順服的人</a:t>
            </a:r>
            <a:endParaRPr lang="en-US" altLang="zh-TW" sz="3600" dirty="0">
              <a:solidFill>
                <a:srgbClr val="000000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3400" b="1" dirty="0">
                <a:solidFill>
                  <a:srgbClr val="000000"/>
                </a:solidFill>
              </a:rPr>
              <a:t>       </a:t>
            </a:r>
            <a:r>
              <a:rPr lang="en-US" altLang="zh-TW" sz="3600" b="1" dirty="0">
                <a:solidFill>
                  <a:srgbClr val="000000"/>
                </a:solidFill>
              </a:rPr>
              <a:t>Spirituality</a:t>
            </a:r>
            <a:r>
              <a:rPr lang="en-US" altLang="zh-TW" sz="3600" dirty="0">
                <a:solidFill>
                  <a:srgbClr val="000000"/>
                </a:solidFill>
              </a:rPr>
              <a:t> </a:t>
            </a:r>
            <a:r>
              <a:rPr lang="en-US" sz="3600" dirty="0"/>
              <a:t>: A person who fears God, knows God, has a  good relationship   </a:t>
            </a:r>
            <a:r>
              <a:rPr lang="zh-TW" altLang="en-US" sz="3600" dirty="0"/>
              <a:t>       </a:t>
            </a:r>
            <a:endParaRPr lang="en-US" altLang="zh-TW" sz="3600" dirty="0"/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3600" dirty="0"/>
              <a:t>       </a:t>
            </a:r>
            <a:r>
              <a:rPr lang="en-US" sz="3600" dirty="0"/>
              <a:t>with Him, is governed, guided, shaped, and broken by the Holy Spirit,</a:t>
            </a:r>
            <a:r>
              <a:rPr lang="zh-TW" altLang="en-US" sz="3600" dirty="0"/>
              <a:t>         </a:t>
            </a:r>
            <a:endParaRPr lang="en-US" altLang="zh-TW" sz="3600" dirty="0"/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3600" dirty="0"/>
              <a:t>       </a:t>
            </a:r>
            <a:r>
              <a:rPr lang="en-US" sz="3600" dirty="0"/>
              <a:t>understands</a:t>
            </a:r>
            <a:r>
              <a:rPr lang="zh-TW" altLang="en-US" sz="3600" dirty="0"/>
              <a:t> </a:t>
            </a:r>
            <a:r>
              <a:rPr lang="en-US" sz="3600" dirty="0"/>
              <a:t>God's will, and obeys it.</a:t>
            </a:r>
          </a:p>
          <a:p>
            <a:pPr marL="0" indent="0">
              <a:buNone/>
              <a:defRPr/>
            </a:pPr>
            <a:endParaRPr lang="en-US" altLang="zh-TW" sz="3400" dirty="0">
              <a:solidFill>
                <a:srgbClr val="000000"/>
              </a:solidFill>
              <a:latin typeface="+mn-ea"/>
            </a:endParaRPr>
          </a:p>
          <a:p>
            <a:pPr lvl="1">
              <a:defRPr/>
            </a:pPr>
            <a:r>
              <a:rPr lang="zh-TW" altLang="en-US" sz="4200" dirty="0">
                <a:solidFill>
                  <a:srgbClr val="000000"/>
                </a:solidFill>
                <a:latin typeface="+mn-ea"/>
              </a:rPr>
              <a:t>教會的「</a:t>
            </a:r>
            <a:r>
              <a:rPr lang="zh-TW" altLang="en-US" sz="4200" i="1" dirty="0">
                <a:solidFill>
                  <a:srgbClr val="000000"/>
                </a:solidFill>
                <a:latin typeface="+mn-ea"/>
              </a:rPr>
              <a:t>屬靈領袖</a:t>
            </a:r>
            <a:r>
              <a:rPr lang="zh-TW" altLang="en-US" sz="4200" dirty="0">
                <a:solidFill>
                  <a:srgbClr val="000000"/>
                </a:solidFill>
                <a:latin typeface="+mn-ea"/>
              </a:rPr>
              <a:t>」</a:t>
            </a:r>
            <a:r>
              <a:rPr lang="en-US" altLang="zh-TW" sz="4200" dirty="0">
                <a:solidFill>
                  <a:srgbClr val="000000"/>
                </a:solidFill>
              </a:rPr>
              <a:t>Church spiritual leaders</a:t>
            </a:r>
          </a:p>
          <a:p>
            <a:pPr lvl="1">
              <a:defRPr/>
            </a:pPr>
            <a:r>
              <a:rPr lang="zh-TW" altLang="en-US" sz="4200" dirty="0">
                <a:solidFill>
                  <a:srgbClr val="000000"/>
                </a:solidFill>
                <a:latin typeface="+mn-ea"/>
              </a:rPr>
              <a:t>僕人、</a:t>
            </a: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牧</a:t>
            </a:r>
            <a:r>
              <a:rPr lang="zh-TW" altLang="en-US" sz="4200" dirty="0">
                <a:solidFill>
                  <a:srgbClr val="000000"/>
                </a:solidFill>
                <a:latin typeface="+mn-ea"/>
              </a:rPr>
              <a:t>者、管</a:t>
            </a:r>
            <a:r>
              <a:rPr lang="zh-TW" altLang="en-US" sz="4200" dirty="0">
                <a:latin typeface="+mn-ea"/>
              </a:rPr>
              <a:t>家 </a:t>
            </a:r>
            <a:r>
              <a:rPr lang="en-US" altLang="zh-TW" sz="4200" dirty="0">
                <a:latin typeface="+mn-ea"/>
              </a:rPr>
              <a:t> </a:t>
            </a:r>
            <a:r>
              <a:rPr lang="en-US" altLang="zh-TW" sz="4200" dirty="0"/>
              <a:t>Servant, Shepherd, Steward</a:t>
            </a:r>
          </a:p>
          <a:p>
            <a:pPr lvl="1">
              <a:defRPr/>
            </a:pP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曠野的經歷</a:t>
            </a:r>
            <a:r>
              <a:rPr lang="zh-TW" altLang="en-US" sz="4200" dirty="0">
                <a:solidFill>
                  <a:srgbClr val="000000"/>
                </a:solidFill>
                <a:latin typeface="+mn-ea"/>
              </a:rPr>
              <a:t>、</a:t>
            </a: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十字架的</a:t>
            </a:r>
            <a:r>
              <a:rPr lang="zh-TW" altLang="en-US" sz="4200" dirty="0">
                <a:solidFill>
                  <a:srgbClr val="000000"/>
                </a:solidFill>
                <a:latin typeface="+mn-ea"/>
              </a:rPr>
              <a:t>對</a:t>
            </a: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付</a:t>
            </a:r>
            <a:r>
              <a:rPr lang="en-US" altLang="zh-CN" sz="4200" dirty="0">
                <a:solidFill>
                  <a:srgbClr val="000000"/>
                </a:solidFill>
                <a:latin typeface="+mn-ea"/>
              </a:rPr>
              <a:t>  </a:t>
            </a:r>
            <a:r>
              <a:rPr lang="en-US" altLang="zh-CN" sz="4200" dirty="0">
                <a:solidFill>
                  <a:srgbClr val="000000"/>
                </a:solidFill>
              </a:rPr>
              <a:t>Desert &amp; Cross experiences</a:t>
            </a:r>
            <a:endParaRPr lang="en-US" altLang="zh-TW" sz="4200" dirty="0">
              <a:solidFill>
                <a:srgbClr val="660066"/>
              </a:solidFill>
            </a:endParaRPr>
          </a:p>
          <a:p>
            <a:pPr lvl="1">
              <a:defRPr/>
            </a:pP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追求並維持</a:t>
            </a:r>
            <a:r>
              <a:rPr lang="zh-TW" altLang="en-US" sz="4200" dirty="0">
                <a:solidFill>
                  <a:srgbClr val="000000"/>
                </a:solidFill>
                <a:latin typeface="+mn-ea"/>
              </a:rPr>
              <a:t>、</a:t>
            </a: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與基督同死同活 </a:t>
            </a:r>
            <a:r>
              <a:rPr lang="en-US" altLang="zh-CN" sz="4200" dirty="0">
                <a:solidFill>
                  <a:srgbClr val="000000"/>
                </a:solidFill>
              </a:rPr>
              <a:t>Abide in Christ</a:t>
            </a:r>
            <a:r>
              <a:rPr lang="zh-TW" altLang="en-US" sz="4200" dirty="0">
                <a:solidFill>
                  <a:srgbClr val="000000"/>
                </a:solidFill>
              </a:rPr>
              <a:t> </a:t>
            </a:r>
            <a:r>
              <a:rPr lang="en-US" altLang="zh-TW" sz="4200" dirty="0">
                <a:solidFill>
                  <a:srgbClr val="000000"/>
                </a:solidFill>
              </a:rPr>
              <a:t>continuously</a:t>
            </a:r>
            <a:endParaRPr lang="en-US" altLang="zh-CN" sz="4200" dirty="0">
              <a:solidFill>
                <a:srgbClr val="000000"/>
              </a:solidFill>
            </a:endParaRPr>
          </a:p>
          <a:p>
            <a:pPr lvl="1">
              <a:lnSpc>
                <a:spcPct val="110000"/>
              </a:lnSpc>
              <a:defRPr/>
            </a:pP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生活是生命的彰显</a:t>
            </a:r>
            <a:r>
              <a:rPr lang="en-US" altLang="zh-CN" sz="42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事奉是灵命的延伸 </a:t>
            </a:r>
            <a:r>
              <a:rPr lang="en-US" altLang="zh-CN" sz="4200" dirty="0">
                <a:solidFill>
                  <a:srgbClr val="000000"/>
                </a:solidFill>
                <a:latin typeface="+mn-ea"/>
              </a:rPr>
              <a:t>(“</a:t>
            </a:r>
            <a:r>
              <a:rPr lang="zh-CN" altLang="en-US" sz="4200" dirty="0">
                <a:solidFill>
                  <a:srgbClr val="000000"/>
                </a:solidFill>
                <a:latin typeface="+mn-ea"/>
              </a:rPr>
              <a:t>臺上十分鈡臺下十年功</a:t>
            </a:r>
            <a:r>
              <a:rPr lang="en-US" altLang="zh-CN" sz="4200" dirty="0">
                <a:solidFill>
                  <a:srgbClr val="000000"/>
                </a:solidFill>
                <a:latin typeface="+mn-ea"/>
              </a:rPr>
              <a:t>”) </a:t>
            </a:r>
            <a:r>
              <a:rPr lang="en-US" altLang="zh-CN" sz="4200" dirty="0">
                <a:solidFill>
                  <a:srgbClr val="000000"/>
                </a:solidFill>
                <a:ea typeface="SimSun" panose="02010600030101010101" pitchFamily="2" charset="-122"/>
              </a:rPr>
              <a:t>Serving is an extension of one’s spirituality</a:t>
            </a:r>
          </a:p>
          <a:p>
            <a:pPr lvl="1">
              <a:lnSpc>
                <a:spcPct val="110000"/>
              </a:lnSpc>
              <a:defRPr/>
            </a:pPr>
            <a:r>
              <a:rPr lang="zh-TW" altLang="en-US" sz="4200" dirty="0">
                <a:solidFill>
                  <a:srgbClr val="000000"/>
                </a:solidFill>
                <a:ea typeface="SimSun" panose="02010600030101010101" pitchFamily="2" charset="-122"/>
              </a:rPr>
              <a:t>不但</a:t>
            </a:r>
            <a:r>
              <a:rPr lang="en-US" altLang="zh-TW" sz="4200" dirty="0">
                <a:solidFill>
                  <a:srgbClr val="000000"/>
                </a:solidFill>
                <a:ea typeface="SimSun" panose="02010600030101010101" pitchFamily="2" charset="-122"/>
              </a:rPr>
              <a:t>”</a:t>
            </a:r>
            <a:r>
              <a:rPr lang="zh-TW" altLang="en-US" sz="4200" dirty="0">
                <a:solidFill>
                  <a:srgbClr val="000000"/>
                </a:solidFill>
                <a:ea typeface="SimSun" panose="02010600030101010101" pitchFamily="2" charset="-122"/>
              </a:rPr>
              <a:t>聽到</a:t>
            </a:r>
            <a:r>
              <a:rPr lang="en-US" altLang="zh-TW" sz="4200" dirty="0">
                <a:solidFill>
                  <a:srgbClr val="000000"/>
                </a:solidFill>
                <a:ea typeface="SimSun" panose="02010600030101010101" pitchFamily="2" charset="-122"/>
              </a:rPr>
              <a:t>”</a:t>
            </a:r>
            <a:r>
              <a:rPr lang="zh-TW" altLang="en-US" sz="4200" dirty="0">
                <a:solidFill>
                  <a:srgbClr val="000000"/>
                </a:solidFill>
                <a:ea typeface="SimSun" panose="02010600030101010101" pitchFamily="2" charset="-122"/>
              </a:rPr>
              <a:t>並且</a:t>
            </a:r>
            <a:r>
              <a:rPr lang="en-US" altLang="zh-TW" sz="4200" dirty="0">
                <a:solidFill>
                  <a:srgbClr val="000000"/>
                </a:solidFill>
                <a:ea typeface="SimSun" panose="02010600030101010101" pitchFamily="2" charset="-122"/>
              </a:rPr>
              <a:t>”</a:t>
            </a:r>
            <a:r>
              <a:rPr lang="zh-TW" altLang="en-US" sz="4200" dirty="0">
                <a:solidFill>
                  <a:srgbClr val="000000"/>
                </a:solidFill>
                <a:ea typeface="SimSun" panose="02010600030101010101" pitchFamily="2" charset="-122"/>
              </a:rPr>
              <a:t>見到</a:t>
            </a:r>
            <a:r>
              <a:rPr lang="en-US" altLang="zh-TW" sz="4200" dirty="0">
                <a:solidFill>
                  <a:srgbClr val="000000"/>
                </a:solidFill>
                <a:ea typeface="SimSun" panose="02010600030101010101" pitchFamily="2" charset="-122"/>
              </a:rPr>
              <a:t>” </a:t>
            </a:r>
            <a:r>
              <a:rPr lang="zh-TW" altLang="en-US" sz="4200" dirty="0">
                <a:solidFill>
                  <a:srgbClr val="000000"/>
                </a:solidFill>
                <a:ea typeface="SimSun" panose="02010600030101010101" pitchFamily="2" charset="-122"/>
              </a:rPr>
              <a:t> </a:t>
            </a:r>
            <a:r>
              <a:rPr lang="en-US" altLang="zh-TW" sz="4200" dirty="0">
                <a:solidFill>
                  <a:srgbClr val="000000"/>
                </a:solidFill>
                <a:ea typeface="SimSun" panose="02010600030101010101" pitchFamily="2" charset="-122"/>
              </a:rPr>
              <a:t>“Heard” vs. “Seen” (</a:t>
            </a:r>
            <a:r>
              <a:rPr lang="en-US" sz="4200" dirty="0">
                <a:solidFill>
                  <a:srgbClr val="000000"/>
                </a:solidFill>
              </a:rPr>
              <a:t>Job 42:5-6; Isa 6:1-6..)</a:t>
            </a:r>
            <a:endParaRPr lang="en-US" altLang="zh-TW" sz="4200" dirty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marL="457200" lvl="1" indent="0">
              <a:buNone/>
              <a:defRPr/>
            </a:pPr>
            <a:endParaRPr lang="en-US" sz="3600" dirty="0">
              <a:solidFill>
                <a:srgbClr val="000000"/>
              </a:solidFill>
            </a:endParaRPr>
          </a:p>
          <a:p>
            <a:pPr lvl="1">
              <a:defRPr/>
            </a:pPr>
            <a:endParaRPr lang="en-US" dirty="0"/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zh-TW" dirty="0"/>
              <a:t>2018</a:t>
            </a: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TW" dirty="0"/>
              <a:t>CLRC-ACY</a:t>
            </a:r>
          </a:p>
        </p:txBody>
      </p:sp>
      <p:sp>
        <p:nvSpPr>
          <p:cNvPr id="6" name="Rectangle 5"/>
          <p:cNvSpPr/>
          <p:nvPr/>
        </p:nvSpPr>
        <p:spPr>
          <a:xfrm>
            <a:off x="1385888" y="136525"/>
            <a:ext cx="7239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>
                <a:solidFill>
                  <a:srgbClr val="000000"/>
                </a:solidFill>
              </a:rPr>
              <a:t>靈</a:t>
            </a:r>
            <a:r>
              <a:rPr lang="zh-TW" altLang="en-US" sz="3200" b="1" dirty="0">
                <a:solidFill>
                  <a:srgbClr val="000000"/>
                </a:solidFill>
              </a:rPr>
              <a:t>命 </a:t>
            </a:r>
            <a:r>
              <a:rPr lang="en-US" altLang="zh-TW" sz="3200" dirty="0">
                <a:solidFill>
                  <a:srgbClr val="000000"/>
                </a:solidFill>
              </a:rPr>
              <a:t>(Spirituality)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sz="2000" dirty="0">
                <a:solidFill>
                  <a:srgbClr val="000000"/>
                </a:solidFill>
              </a:rPr>
              <a:t>(</a:t>
            </a:r>
            <a:r>
              <a:rPr lang="zh-TW" altLang="en-US" sz="2000" i="1" dirty="0">
                <a:solidFill>
                  <a:srgbClr val="000000"/>
                </a:solidFill>
              </a:rPr>
              <a:t>加</a:t>
            </a:r>
            <a:r>
              <a:rPr lang="en-US" sz="2000" i="1" dirty="0">
                <a:solidFill>
                  <a:srgbClr val="000000"/>
                </a:solidFill>
              </a:rPr>
              <a:t>5:22-23;</a:t>
            </a:r>
            <a:r>
              <a:rPr lang="zh-TW" altLang="en-US" sz="2000" i="1" dirty="0">
                <a:solidFill>
                  <a:srgbClr val="000000"/>
                </a:solidFill>
              </a:rPr>
              <a:t>箴</a:t>
            </a:r>
            <a:r>
              <a:rPr lang="en-US" sz="2000" i="1" dirty="0">
                <a:solidFill>
                  <a:srgbClr val="000000"/>
                </a:solidFill>
              </a:rPr>
              <a:t> 1:7; 9:10</a:t>
            </a:r>
            <a:r>
              <a:rPr lang="en-US" sz="2000" dirty="0">
                <a:solidFill>
                  <a:srgbClr val="000000"/>
                </a:solidFill>
              </a:rPr>
              <a:t>; </a:t>
            </a:r>
            <a:r>
              <a:rPr lang="zh-TW" altLang="en-US" sz="2000" dirty="0">
                <a:solidFill>
                  <a:srgbClr val="000000"/>
                </a:solidFill>
              </a:rPr>
              <a:t>林前</a:t>
            </a:r>
            <a:r>
              <a:rPr lang="en-US" sz="2000" dirty="0">
                <a:solidFill>
                  <a:srgbClr val="000000"/>
                </a:solidFill>
              </a:rPr>
              <a:t> 2:6, 10-14; 3:1; Job 42:5-6; Isa 6:1-6…) </a:t>
            </a:r>
            <a:endParaRPr lang="en-US" sz="20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Spiritual Law </a:t>
            </a:r>
            <a:r>
              <a:rPr lang="zh-TW" altLang="en-US" b="1" dirty="0">
                <a:solidFill>
                  <a:srgbClr val="000000"/>
                </a:solidFill>
              </a:rPr>
              <a:t>屬靈</a:t>
            </a:r>
            <a:r>
              <a:rPr lang="zh-CN" altLang="en-US" b="1" dirty="0">
                <a:solidFill>
                  <a:srgbClr val="000000"/>
                </a:solidFill>
              </a:rPr>
              <a:t>定律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772400" cy="335280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b="1" dirty="0">
                <a:solidFill>
                  <a:srgbClr val="000000"/>
                </a:solidFill>
              </a:rPr>
              <a:t>屬靈的事工</a:t>
            </a:r>
            <a:r>
              <a:rPr lang="zh-TW" altLang="en-US" dirty="0">
                <a:solidFill>
                  <a:srgbClr val="000000"/>
                </a:solidFill>
              </a:rPr>
              <a:t>必須有</a:t>
            </a:r>
            <a:r>
              <a:rPr lang="zh-TW" altLang="en-US" b="1" dirty="0">
                <a:solidFill>
                  <a:srgbClr val="000000"/>
                </a:solidFill>
              </a:rPr>
              <a:t>屬靈的人</a:t>
            </a:r>
            <a:r>
              <a:rPr lang="zh-TW" altLang="en-US" dirty="0">
                <a:solidFill>
                  <a:srgbClr val="000000"/>
                </a:solidFill>
              </a:rPr>
              <a:t>用</a:t>
            </a:r>
            <a:r>
              <a:rPr lang="zh-TW" altLang="en-US" b="1" dirty="0">
                <a:solidFill>
                  <a:srgbClr val="000000"/>
                </a:solidFill>
              </a:rPr>
              <a:t>屬靈的方法</a:t>
            </a:r>
            <a:r>
              <a:rPr lang="zh-TW" altLang="en-US" dirty="0">
                <a:solidFill>
                  <a:srgbClr val="000000"/>
                </a:solidFill>
              </a:rPr>
              <a:t>去完成 </a:t>
            </a:r>
            <a:r>
              <a:rPr lang="en-US" altLang="zh-TW" dirty="0">
                <a:solidFill>
                  <a:srgbClr val="000000"/>
                </a:solidFill>
              </a:rPr>
              <a:t>(Spiritual ministry must be accomplished by spiritual persons with spiritual means )</a:t>
            </a:r>
          </a:p>
          <a:p>
            <a:pPr>
              <a:buFontTx/>
              <a:buNone/>
            </a:pPr>
            <a:endParaRPr lang="en-US" altLang="zh-TW" dirty="0">
              <a:solidFill>
                <a:srgbClr val="000000"/>
              </a:solidFill>
            </a:endParaRPr>
          </a:p>
          <a:p>
            <a:r>
              <a:rPr lang="zh-TW" altLang="en-US" dirty="0">
                <a:solidFill>
                  <a:srgbClr val="000000"/>
                </a:solidFill>
              </a:rPr>
              <a:t>合乎神心意，忠心，良善，又有見識的僕人 </a:t>
            </a:r>
            <a:r>
              <a:rPr lang="en-US" altLang="zh-TW" dirty="0">
                <a:solidFill>
                  <a:srgbClr val="000000"/>
                </a:solidFill>
              </a:rPr>
              <a:t>(Be approved by God: faithful, good and wise servants)</a:t>
            </a:r>
          </a:p>
          <a:p>
            <a:pPr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58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zh-TW"/>
              <a:t>2018</a:t>
            </a:r>
          </a:p>
        </p:txBody>
      </p:sp>
      <p:sp>
        <p:nvSpPr>
          <p:cNvPr id="2458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TW"/>
              <a:t>CLRC-ACY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charset="0"/>
                <a:ea typeface="宋体" charset="-122"/>
              </a:rPr>
              <a:t>clrc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572000"/>
          </a:xfrm>
        </p:spPr>
        <p:txBody>
          <a:bodyPr>
            <a:normAutofit lnSpcReduction="10000"/>
          </a:bodyPr>
          <a:lstStyle/>
          <a:p>
            <a:pPr marL="609600" indent="-609600">
              <a:buClr>
                <a:schemeClr val="tx1"/>
              </a:buClr>
              <a:buFont typeface="Wingdings" pitchFamily="2" charset="2"/>
              <a:buChar char="v"/>
            </a:pPr>
            <a:r>
              <a:rPr lang="zh-TW" altLang="en-US" sz="2800" b="1" i="1" dirty="0">
                <a:solidFill>
                  <a:srgbClr val="000000"/>
                </a:solidFill>
              </a:rPr>
              <a:t>基督僕人更新中心</a:t>
            </a:r>
            <a:r>
              <a:rPr lang="en-US" altLang="zh-TW" sz="2800" dirty="0">
                <a:solidFill>
                  <a:srgbClr val="000000"/>
                </a:solidFill>
              </a:rPr>
              <a:t> </a:t>
            </a:r>
            <a:r>
              <a:rPr lang="zh-TW" altLang="en-US" sz="2800" dirty="0">
                <a:solidFill>
                  <a:srgbClr val="000000"/>
                </a:solidFill>
              </a:rPr>
              <a:t>是專為協助華人教會領袖的栽培與更新、使他們發揮最大的潛能、使教會面對</a:t>
            </a:r>
            <a:r>
              <a:rPr lang="en-US" altLang="zh-TW" sz="2800" dirty="0">
                <a:solidFill>
                  <a:srgbClr val="000000"/>
                </a:solidFill>
              </a:rPr>
              <a:t>21</a:t>
            </a:r>
            <a:r>
              <a:rPr lang="zh-TW" altLang="en-US" sz="2800" dirty="0">
                <a:solidFill>
                  <a:srgbClr val="000000"/>
                </a:solidFill>
              </a:rPr>
              <a:t>世紀的挑戰、能更有效的完成主的大使命。為此</a:t>
            </a:r>
            <a:r>
              <a:rPr lang="en-US" altLang="zh-TW" sz="2800" dirty="0">
                <a:solidFill>
                  <a:srgbClr val="000000"/>
                </a:solidFill>
              </a:rPr>
              <a:t>CLRC</a:t>
            </a:r>
            <a:r>
              <a:rPr lang="zh-TW" altLang="en-US" sz="2800" dirty="0">
                <a:solidFill>
                  <a:srgbClr val="000000"/>
                </a:solidFill>
              </a:rPr>
              <a:t>提供場地設備和三方面、整合性的事工来滿足主僕人最大的需要</a:t>
            </a:r>
            <a:r>
              <a:rPr lang="en-US" altLang="zh-TW" sz="2800" dirty="0">
                <a:solidFill>
                  <a:srgbClr val="000000"/>
                </a:solidFill>
              </a:rPr>
              <a:t>:</a:t>
            </a:r>
            <a:endParaRPr lang="en-US" sz="2800" dirty="0">
              <a:solidFill>
                <a:srgbClr val="000000"/>
              </a:solidFill>
            </a:endParaRPr>
          </a:p>
          <a:p>
            <a:pPr marL="1208088" lvl="2" indent="-293688">
              <a:buClr>
                <a:schemeClr val="tx1"/>
              </a:buClr>
            </a:pPr>
            <a:r>
              <a:rPr lang="zh-TW" altLang="en-US" sz="3200" b="1" dirty="0"/>
              <a:t>系統的領袖進修講座</a:t>
            </a:r>
            <a:r>
              <a:rPr lang="zh-TW" altLang="en-US" sz="3200" dirty="0"/>
              <a:t> </a:t>
            </a:r>
            <a:r>
              <a:rPr lang="en-US" altLang="zh-TW" sz="2800" dirty="0"/>
              <a:t>(</a:t>
            </a:r>
            <a:r>
              <a:rPr lang="zh-TW" altLang="en-US" sz="2800" dirty="0"/>
              <a:t>心意和</a:t>
            </a:r>
            <a:r>
              <a:rPr lang="zh-TW" altLang="en-US" sz="2800" dirty="0">
                <a:latin typeface="Times New Roman" pitchFamily="18" charset="0"/>
              </a:rPr>
              <a:t>恩賜</a:t>
            </a:r>
            <a:r>
              <a:rPr lang="zh-TW" altLang="en-US" sz="2800" dirty="0"/>
              <a:t>的更新</a:t>
            </a:r>
            <a:r>
              <a:rPr lang="en-US" altLang="zh-TW" sz="2800" dirty="0"/>
              <a:t>)  </a:t>
            </a:r>
            <a:r>
              <a:rPr lang="en-US" altLang="zh-TW" sz="2800" dirty="0">
                <a:solidFill>
                  <a:srgbClr val="FF0000"/>
                </a:solidFill>
              </a:rPr>
              <a:t>“IQ”</a:t>
            </a:r>
          </a:p>
          <a:p>
            <a:pPr marL="1208088" lvl="2" indent="-293688">
              <a:buClr>
                <a:schemeClr val="tx1"/>
              </a:buClr>
            </a:pPr>
            <a:r>
              <a:rPr lang="zh-TW" altLang="en-US" sz="3200" b="1" dirty="0"/>
              <a:t>同工彼此相交的操練</a:t>
            </a:r>
            <a:r>
              <a:rPr lang="zh-TW" altLang="en-US" sz="3200" dirty="0"/>
              <a:t> </a:t>
            </a:r>
            <a:r>
              <a:rPr lang="en-US" altLang="zh-TW" sz="2800" dirty="0"/>
              <a:t>(</a:t>
            </a:r>
            <a:r>
              <a:rPr lang="zh-TW" altLang="en-US" sz="2800" dirty="0"/>
              <a:t>教會</a:t>
            </a:r>
            <a:r>
              <a:rPr lang="en-US" altLang="zh-TW" sz="2800" dirty="0"/>
              <a:t>/</a:t>
            </a:r>
            <a:r>
              <a:rPr lang="zh-TW" altLang="en-US" sz="2800" dirty="0"/>
              <a:t>同工關係的更新</a:t>
            </a:r>
            <a:r>
              <a:rPr lang="en-US" altLang="zh-TW" sz="2800" dirty="0"/>
              <a:t>) </a:t>
            </a:r>
            <a:r>
              <a:rPr lang="en-US" altLang="zh-TW" sz="2800" dirty="0">
                <a:solidFill>
                  <a:srgbClr val="FF0000"/>
                </a:solidFill>
              </a:rPr>
              <a:t>“EQ”</a:t>
            </a:r>
          </a:p>
          <a:p>
            <a:pPr marL="1208088" lvl="2" indent="-293688">
              <a:buClr>
                <a:schemeClr val="tx1"/>
              </a:buClr>
            </a:pPr>
            <a:r>
              <a:rPr lang="zh-TW" altLang="en-US" sz="3200" b="1" dirty="0"/>
              <a:t>個人退修與更新</a:t>
            </a:r>
            <a:r>
              <a:rPr lang="zh-TW" altLang="en-US" sz="3200" dirty="0"/>
              <a:t> </a:t>
            </a:r>
            <a:r>
              <a:rPr lang="en-US" altLang="zh-TW" sz="2800" dirty="0"/>
              <a:t>(</a:t>
            </a:r>
            <a:r>
              <a:rPr lang="zh-TW" altLang="en-US" sz="2800" dirty="0"/>
              <a:t>身心</a:t>
            </a:r>
            <a:r>
              <a:rPr lang="zh-TW" altLang="en-US" sz="2800" dirty="0">
                <a:latin typeface="Times New Roman" pitchFamily="18" charset="0"/>
              </a:rPr>
              <a:t>靈</a:t>
            </a:r>
            <a:r>
              <a:rPr lang="zh-TW" altLang="en-US" sz="2800" dirty="0"/>
              <a:t>全人的更新</a:t>
            </a:r>
            <a:r>
              <a:rPr lang="en-US" altLang="zh-TW" sz="2800" dirty="0"/>
              <a:t>)  </a:t>
            </a:r>
            <a:r>
              <a:rPr lang="en-US" altLang="zh-TW" sz="2800" dirty="0">
                <a:solidFill>
                  <a:srgbClr val="FF0000"/>
                </a:solidFill>
              </a:rPr>
              <a:t>“SQ”</a:t>
            </a:r>
          </a:p>
          <a:p>
            <a:pPr marL="609600" indent="-609600">
              <a:buClr>
                <a:schemeClr val="tx1"/>
              </a:buClr>
              <a:buFontTx/>
              <a:buNone/>
            </a:pPr>
            <a:endParaRPr lang="en-US" dirty="0"/>
          </a:p>
          <a:p>
            <a:pPr marL="609600" indent="-609600">
              <a:buClr>
                <a:schemeClr val="tx1"/>
              </a:buClr>
              <a:buFontTx/>
              <a:buNone/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6868" name="Rectangle 1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</a:rPr>
              <a:t>            </a:t>
            </a:r>
            <a:r>
              <a:rPr lang="zh-TW" altLang="en-US" sz="4800" dirty="0">
                <a:solidFill>
                  <a:srgbClr val="FF0000"/>
                </a:solidFill>
              </a:rPr>
              <a:t>異象</a:t>
            </a:r>
            <a:r>
              <a:rPr lang="zh-TW" altLang="en-US" dirty="0">
                <a:solidFill>
                  <a:srgbClr val="FF0000"/>
                </a:solidFill>
              </a:rPr>
              <a:t>與使命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6869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182880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Date Placeholder 6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8352</TotalTime>
  <Words>2660</Words>
  <Application>Microsoft Office PowerPoint</Application>
  <PresentationFormat>On-screen Show (4:3)</PresentationFormat>
  <Paragraphs>228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Arial Unicode MS</vt:lpstr>
      <vt:lpstr>DFKai-SB</vt:lpstr>
      <vt:lpstr>新細明體</vt:lpstr>
      <vt:lpstr>新細明體</vt:lpstr>
      <vt:lpstr>SimSun</vt:lpstr>
      <vt:lpstr>SimSun</vt:lpstr>
      <vt:lpstr>Aptos</vt:lpstr>
      <vt:lpstr>Arial</vt:lpstr>
      <vt:lpstr>Arial Narrow</vt:lpstr>
      <vt:lpstr>Calibri</vt:lpstr>
      <vt:lpstr>Impact</vt:lpstr>
      <vt:lpstr>Times New Roman</vt:lpstr>
      <vt:lpstr>Wingdings</vt:lpstr>
      <vt:lpstr>Office Theme</vt:lpstr>
      <vt:lpstr>基督僕人更新中心  Christian Leadership Renewal Center Bracey, VA  www.clrcrenewal.org</vt:lpstr>
      <vt:lpstr>CLRC Essentials CLRC 基本要素</vt:lpstr>
      <vt:lpstr>PowerPoint Presentation</vt:lpstr>
      <vt:lpstr>A Benchmark for a Great Church* 卓越教會的一些標準*</vt:lpstr>
      <vt:lpstr>PowerPoint Presentation</vt:lpstr>
      <vt:lpstr>屬靈僕人領袖的標誌/資格  The Marks of A Godly Servant Leader</vt:lpstr>
      <vt:lpstr>                   </vt:lpstr>
      <vt:lpstr>Spiritual Law 屬靈定律</vt:lpstr>
      <vt:lpstr>            異象與使命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Dream/Long Term Vision</vt:lpstr>
      <vt:lpstr>長期異象</vt:lpstr>
      <vt:lpstr>*哥林多後書 (1 Cor) 16-18</vt:lpstr>
      <vt:lpstr>The Golden Years : a few notes</vt:lpstr>
      <vt:lpstr>黃金歲月：幾點筆記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屬靈僕人領袖的標誌/資格  The Marks of A Spiritual Servant Leader</dc:title>
  <dc:creator>Albert</dc:creator>
  <cp:lastModifiedBy>Luke Chen</cp:lastModifiedBy>
  <cp:revision>136</cp:revision>
  <dcterms:created xsi:type="dcterms:W3CDTF">2018-01-23T19:57:08Z</dcterms:created>
  <dcterms:modified xsi:type="dcterms:W3CDTF">2026-07-27T19:43:29Z</dcterms:modified>
</cp:coreProperties>
</file>