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90" r:id="rId2"/>
  </p:sldMasterIdLst>
  <p:notesMasterIdLst>
    <p:notesMasterId r:id="rId13"/>
  </p:notesMasterIdLst>
  <p:handoutMasterIdLst>
    <p:handoutMasterId r:id="rId14"/>
  </p:handoutMasterIdLst>
  <p:sldIdLst>
    <p:sldId id="287" r:id="rId3"/>
    <p:sldId id="268" r:id="rId4"/>
    <p:sldId id="313" r:id="rId5"/>
    <p:sldId id="311" r:id="rId6"/>
    <p:sldId id="317" r:id="rId7"/>
    <p:sldId id="318" r:id="rId8"/>
    <p:sldId id="314" r:id="rId9"/>
    <p:sldId id="315" r:id="rId10"/>
    <p:sldId id="319" r:id="rId11"/>
    <p:sldId id="316" r:id="rId12"/>
  </p:sldIdLst>
  <p:sldSz cx="9144000" cy="6858000" type="screen4x3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09" autoAdjust="0"/>
    <p:restoredTop sz="92634" autoAdjust="0"/>
  </p:normalViewPr>
  <p:slideViewPr>
    <p:cSldViewPr>
      <p:cViewPr varScale="1">
        <p:scale>
          <a:sx n="75" d="100"/>
          <a:sy n="75" d="100"/>
        </p:scale>
        <p:origin x="1949" y="67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58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8F83AA-728B-452F-861C-0BC962D5401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2B4ABB7-7E6B-42B1-B555-2A40A6B4E83A}">
      <dgm:prSet/>
      <dgm:spPr/>
      <dgm:t>
        <a:bodyPr/>
        <a:lstStyle/>
        <a:p>
          <a:r>
            <a:rPr lang="en-US" b="1" i="0" baseline="0" dirty="0"/>
            <a:t>Mission:</a:t>
          </a:r>
          <a:r>
            <a:rPr lang="en-US" b="0" i="0" baseline="0" dirty="0"/>
            <a:t> Our mission is to serve the diverse needs of the local church by equipping Christ-centered leaders, grounded in their God-given calling to ministry, with the knowledge, skills, and character essential for transformative and visionary biblical leadership.</a:t>
          </a:r>
          <a:r>
            <a:rPr lang="en-US" dirty="0"/>
            <a:t> </a:t>
          </a:r>
        </a:p>
      </dgm:t>
    </dgm:pt>
    <dgm:pt modelId="{E1899789-3BDF-405F-B2CF-8CA2B6F6FE2D}" type="parTrans" cxnId="{93FD25A0-4FD1-4239-B1C2-C4E6DFC91A1A}">
      <dgm:prSet/>
      <dgm:spPr/>
      <dgm:t>
        <a:bodyPr/>
        <a:lstStyle/>
        <a:p>
          <a:endParaRPr lang="en-US"/>
        </a:p>
      </dgm:t>
    </dgm:pt>
    <dgm:pt modelId="{E7853B84-5CD4-4AF1-B96E-399D747DD501}" type="sibTrans" cxnId="{93FD25A0-4FD1-4239-B1C2-C4E6DFC91A1A}">
      <dgm:prSet/>
      <dgm:spPr/>
      <dgm:t>
        <a:bodyPr/>
        <a:lstStyle/>
        <a:p>
          <a:endParaRPr lang="en-US"/>
        </a:p>
      </dgm:t>
    </dgm:pt>
    <dgm:pt modelId="{28E290ED-86DD-4690-976D-C9EAB9D3372C}">
      <dgm:prSet/>
      <dgm:spPr/>
      <dgm:t>
        <a:bodyPr/>
        <a:lstStyle/>
        <a:p>
          <a:r>
            <a:rPr lang="en-US" b="1" i="0" baseline="0" dirty="0"/>
            <a:t>Vision:</a:t>
          </a:r>
          <a:r>
            <a:rPr lang="en-US" b="0" i="0" baseline="0" dirty="0"/>
            <a:t> The Global Leadership Center</a:t>
          </a:r>
          <a:r>
            <a:rPr lang="en-US" dirty="0"/>
            <a:t> aims to be the go-to resource for MBI constituents and beyond for research, training, reflection, and conversation about ministry leadership. </a:t>
          </a:r>
        </a:p>
      </dgm:t>
    </dgm:pt>
    <dgm:pt modelId="{723C6AE7-0E4C-4A30-89BC-D2DF04CBDA58}" type="parTrans" cxnId="{37B0A0B5-513E-468C-8ED7-0E4C7D10E53F}">
      <dgm:prSet/>
      <dgm:spPr/>
      <dgm:t>
        <a:bodyPr/>
        <a:lstStyle/>
        <a:p>
          <a:endParaRPr lang="en-US"/>
        </a:p>
      </dgm:t>
    </dgm:pt>
    <dgm:pt modelId="{12D633E6-B6BE-49B9-813A-7F54D8A2F9A2}" type="sibTrans" cxnId="{37B0A0B5-513E-468C-8ED7-0E4C7D10E53F}">
      <dgm:prSet/>
      <dgm:spPr/>
      <dgm:t>
        <a:bodyPr/>
        <a:lstStyle/>
        <a:p>
          <a:endParaRPr lang="en-US"/>
        </a:p>
      </dgm:t>
    </dgm:pt>
    <dgm:pt modelId="{B73A6A01-1F98-5449-B6D2-81C153B6131F}" type="pres">
      <dgm:prSet presAssocID="{758F83AA-728B-452F-861C-0BC962D54018}" presName="linear" presStyleCnt="0">
        <dgm:presLayoutVars>
          <dgm:animLvl val="lvl"/>
          <dgm:resizeHandles val="exact"/>
        </dgm:presLayoutVars>
      </dgm:prSet>
      <dgm:spPr/>
    </dgm:pt>
    <dgm:pt modelId="{B5D61803-9B09-3B47-9134-95B966A9B9D9}" type="pres">
      <dgm:prSet presAssocID="{12B4ABB7-7E6B-42B1-B555-2A40A6B4E83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E06E69F1-99AF-5744-9715-B455B9371376}" type="pres">
      <dgm:prSet presAssocID="{E7853B84-5CD4-4AF1-B96E-399D747DD501}" presName="spacer" presStyleCnt="0"/>
      <dgm:spPr/>
    </dgm:pt>
    <dgm:pt modelId="{56054D48-E1BD-7945-9396-C2F61B074A81}" type="pres">
      <dgm:prSet presAssocID="{28E290ED-86DD-4690-976D-C9EAB9D3372C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2564612C-6C04-0549-A9B3-BC3FEB07B669}" type="presOf" srcId="{12B4ABB7-7E6B-42B1-B555-2A40A6B4E83A}" destId="{B5D61803-9B09-3B47-9134-95B966A9B9D9}" srcOrd="0" destOrd="0" presId="urn:microsoft.com/office/officeart/2005/8/layout/vList2"/>
    <dgm:cxn modelId="{7A22EB5B-E68C-DF47-A52D-866B50E5BE93}" type="presOf" srcId="{28E290ED-86DD-4690-976D-C9EAB9D3372C}" destId="{56054D48-E1BD-7945-9396-C2F61B074A81}" srcOrd="0" destOrd="0" presId="urn:microsoft.com/office/officeart/2005/8/layout/vList2"/>
    <dgm:cxn modelId="{46D9999A-CEFF-914E-88AC-44A531032893}" type="presOf" srcId="{758F83AA-728B-452F-861C-0BC962D54018}" destId="{B73A6A01-1F98-5449-B6D2-81C153B6131F}" srcOrd="0" destOrd="0" presId="urn:microsoft.com/office/officeart/2005/8/layout/vList2"/>
    <dgm:cxn modelId="{93FD25A0-4FD1-4239-B1C2-C4E6DFC91A1A}" srcId="{758F83AA-728B-452F-861C-0BC962D54018}" destId="{12B4ABB7-7E6B-42B1-B555-2A40A6B4E83A}" srcOrd="0" destOrd="0" parTransId="{E1899789-3BDF-405F-B2CF-8CA2B6F6FE2D}" sibTransId="{E7853B84-5CD4-4AF1-B96E-399D747DD501}"/>
    <dgm:cxn modelId="{37B0A0B5-513E-468C-8ED7-0E4C7D10E53F}" srcId="{758F83AA-728B-452F-861C-0BC962D54018}" destId="{28E290ED-86DD-4690-976D-C9EAB9D3372C}" srcOrd="1" destOrd="0" parTransId="{723C6AE7-0E4C-4A30-89BC-D2DF04CBDA58}" sibTransId="{12D633E6-B6BE-49B9-813A-7F54D8A2F9A2}"/>
    <dgm:cxn modelId="{76D71DCC-6310-0C4E-B960-1119F556498F}" type="presParOf" srcId="{B73A6A01-1F98-5449-B6D2-81C153B6131F}" destId="{B5D61803-9B09-3B47-9134-95B966A9B9D9}" srcOrd="0" destOrd="0" presId="urn:microsoft.com/office/officeart/2005/8/layout/vList2"/>
    <dgm:cxn modelId="{DAD18D6E-5C0E-7741-9479-849A6AF50D74}" type="presParOf" srcId="{B73A6A01-1F98-5449-B6D2-81C153B6131F}" destId="{E06E69F1-99AF-5744-9715-B455B9371376}" srcOrd="1" destOrd="0" presId="urn:microsoft.com/office/officeart/2005/8/layout/vList2"/>
    <dgm:cxn modelId="{6895AA5F-7600-874B-9AD5-CC3A21440C18}" type="presParOf" srcId="{B73A6A01-1F98-5449-B6D2-81C153B6131F}" destId="{56054D48-E1BD-7945-9396-C2F61B074A8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D61803-9B09-3B47-9134-95B966A9B9D9}">
      <dsp:nvSpPr>
        <dsp:cNvPr id="0" name=""/>
        <dsp:cNvSpPr/>
      </dsp:nvSpPr>
      <dsp:spPr>
        <a:xfrm>
          <a:off x="0" y="74068"/>
          <a:ext cx="7562850" cy="18181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0" kern="1200" baseline="0" dirty="0"/>
            <a:t>Mission:</a:t>
          </a:r>
          <a:r>
            <a:rPr lang="en-US" sz="2100" b="0" i="0" kern="1200" baseline="0" dirty="0"/>
            <a:t> Our mission is to serve the diverse needs of the local church by equipping Christ-centered leaders, grounded in their God-given calling to ministry, with the knowledge, skills, and character essential for transformative and visionary biblical leadership.</a:t>
          </a:r>
          <a:r>
            <a:rPr lang="en-US" sz="2100" kern="1200" dirty="0"/>
            <a:t> </a:t>
          </a:r>
        </a:p>
      </dsp:txBody>
      <dsp:txXfrm>
        <a:off x="88756" y="162824"/>
        <a:ext cx="7385338" cy="1640667"/>
      </dsp:txXfrm>
    </dsp:sp>
    <dsp:sp modelId="{56054D48-E1BD-7945-9396-C2F61B074A81}">
      <dsp:nvSpPr>
        <dsp:cNvPr id="0" name=""/>
        <dsp:cNvSpPr/>
      </dsp:nvSpPr>
      <dsp:spPr>
        <a:xfrm>
          <a:off x="0" y="1952728"/>
          <a:ext cx="7562850" cy="18181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0" kern="1200" baseline="0" dirty="0"/>
            <a:t>Vision:</a:t>
          </a:r>
          <a:r>
            <a:rPr lang="en-US" sz="2100" b="0" i="0" kern="1200" baseline="0" dirty="0"/>
            <a:t> The Global Leadership Center</a:t>
          </a:r>
          <a:r>
            <a:rPr lang="en-US" sz="2100" kern="1200" dirty="0"/>
            <a:t> aims to be the go-to resource for MBI constituents and beyond for research, training, reflection, and conversation about ministry leadership. </a:t>
          </a:r>
        </a:p>
      </dsp:txBody>
      <dsp:txXfrm>
        <a:off x="88756" y="2041484"/>
        <a:ext cx="7385338" cy="16406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A56F3756-87E8-4C43-BB1C-08E6F1352BAD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07B45C12-5DBD-45D9-BE71-DCF63579C1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C3A2A35-07EA-4510-AE49-1E611B2ADF68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E92BD7D5-AA6E-4C55-A1B1-5B4368A0CD3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2BD7D5-AA6E-4C55-A1B1-5B4368A0CD3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16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4E39A-2324-149B-B233-12B5FF6FF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4DFC8D-71C4-5EFD-F9AB-0E70D42562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3BCABB-CE73-FD69-82D4-32D4AFFA54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3A2E88-1AC8-2737-9485-02F1DAF7FE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2BD7D5-AA6E-4C55-A1B1-5B4368A0CD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9327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67683-1D16-92B6-240B-5365F3C09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30FAFD-2C38-DB3A-183F-1598645695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77BC09-EA27-2D57-34B2-28DA57ECE7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3CD9BE-D307-6E2A-2F47-8AD76FF188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2BD7D5-AA6E-4C55-A1B1-5B4368A0CD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19920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42DD8E-18F4-F901-B999-79B940F41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38AE07-6433-6C82-839A-91BB2B3856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B4D53D-3190-FF59-DAFA-2E420F4E69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A00ED7-1E44-154E-B164-60DD6BE805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2BD7D5-AA6E-4C55-A1B1-5B4368A0CD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18654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BC11E-58A9-2992-F181-07155D39C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811028-8650-D65E-8C85-1331889BC2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BBC21E-9B38-930B-5CAF-49CBA93375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381FAF-9CE3-B6EA-D031-38F91F7D24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2BD7D5-AA6E-4C55-A1B1-5B4368A0CD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91873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784FF-4DD0-F97F-B4C9-EA5A98B71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63B06B-BF50-AE41-79C3-B05023B83C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1477B2-FD28-1728-BD4A-55CD1F5076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BAFD9E-460F-A01F-B907-74129C0D65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2BD7D5-AA6E-4C55-A1B1-5B4368A0CD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4310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9F6FF-5B16-1270-A610-88690FDEC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18DF2D-6E88-FC73-2FD9-FBA767F352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890776-2DF1-D178-4941-95C64FD0E0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6187FB-103C-17EC-0B8E-845A35EB72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2BD7D5-AA6E-4C55-A1B1-5B4368A0CD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5736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89EEF-7E05-347A-3FF8-E0AF3C41D4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C0A0DC-4771-8086-10F3-BA677C593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712AA6-4E4E-FA58-1FAD-F9FBDA140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A1BE-4D27-407E-8E49-B5F72105B1F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106F9C-C4FF-3EF4-625A-CE8480A5A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69DD44-EF5E-A6CB-A0DB-CF972A8CA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F2F0-353B-42C2-80E1-55842E699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768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1784D-D345-E72D-EFE5-B0DC5DEF7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EC5A1-41A7-8FE9-DAAA-BC20C0936C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7B9BCC-2A19-A9A2-58B4-1B5D7A1D4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A1BE-4D27-407E-8E49-B5F72105B1F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8FF1BE-894E-8300-E079-1CC77386F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0C952-4E83-936A-C3E5-591FF58F4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F2F0-353B-42C2-80E1-55842E699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8272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6DE8F-7D87-DDFE-8CE7-198C9DA36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91A240-4E42-3766-F727-C035730867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2B9309-FB13-4EBA-42F7-EE39E68F6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A1BE-4D27-407E-8E49-B5F72105B1F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7DAA5-3282-920A-EA7F-BFCD428AC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577BCC-A9D7-E357-ADF4-C282D4556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F2F0-353B-42C2-80E1-55842E699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7189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E54F3-B890-C0FA-B8B4-82B13E4FF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100412-FE88-310E-709D-CC81CDB75E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D2351C-EE79-904F-9C12-4402E00B1B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79EBE0-EB51-997C-CA50-A7A56B97F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A1BE-4D27-407E-8E49-B5F72105B1F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0F32CE-D408-4C93-0C59-CB9C7D6CC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8872A1-C4B5-147E-0909-CB52BA174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F2F0-353B-42C2-80E1-55842E699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6281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62CCF-CAB6-DAD6-8044-32304390E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C02E92-B0B8-FDA5-B01A-D8E9ED97B5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6E34DB-3B96-1DED-18EA-D38E924266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29B060-CDCD-88A9-8B43-DB46588D6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732F28-0A4D-AA5D-AF5F-5366FE828B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72ED9C-9A15-8043-8AFE-6A4A1E5D9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A1BE-4D27-407E-8E49-B5F72105B1F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031AB3-CF1A-EA47-C565-B0660C949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27A41C-C248-2D16-8087-8DCC72979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F2F0-353B-42C2-80E1-55842E699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9463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B51E4-531B-EA29-F1D0-BBDAE0EE8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487208-E0C7-2F94-6893-835FE0900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A1BE-4D27-407E-8E49-B5F72105B1F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ACDE0D-1E32-8002-D6F8-D3FF1073C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2E64D7-2030-3A1A-78AC-C09FF2C71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F2F0-353B-42C2-80E1-55842E699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3054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F04A9D-CA69-6149-5486-93C047437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A1BE-4D27-407E-8E49-B5F72105B1F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7429AE-CBFA-33DD-4F14-ACB70637A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1060AD-7F8C-B81E-F7FD-B6202CAF7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F2F0-353B-42C2-80E1-55842E699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2650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A7CE2-3D2D-4640-3D90-EE17D5241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AECA5D-D849-FB70-14E6-2F4ED8A62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74EE5B-DCEA-D8DE-4403-B36D81BE81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449A43-C848-DD28-302F-30EBE9C78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A1BE-4D27-407E-8E49-B5F72105B1F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12B41F-D813-3E86-0B17-F95FACEC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804341-9AB9-F7F9-B63E-4B067E974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F2F0-353B-42C2-80E1-55842E699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702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8CCA0-35DE-5DEC-DFC6-4E6E639A1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C787046-AEF5-6416-040A-BC2F21A4CF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828B71-6990-E6DD-F62B-61B3E116B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C567BD-C058-2802-C8FA-C220FA632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A1BE-4D27-407E-8E49-B5F72105B1F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E4834C-E073-D42A-5BA6-384C68FCF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505DF1-FBAA-710F-40EA-2B2084464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F2F0-353B-42C2-80E1-55842E699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4963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51049-51FC-E8BC-E976-C224244A6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116D74-7500-8A2A-62CF-BBC7C80613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1F3C8E-5F7B-B6D7-AD0E-52021B815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A1BE-4D27-407E-8E49-B5F72105B1F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9E9199-95AA-2E17-20D2-A52CCA36F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04F1D5-BCDD-C872-4F2E-B07FE20EB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F2F0-353B-42C2-80E1-55842E699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9706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F28AC0-751E-45D2-C394-F2FCFEBC2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5F374A-C90F-F11F-EB18-F363C24A56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7EB7B7-00C0-5C4B-298B-A74917FFD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A1BE-4D27-407E-8E49-B5F72105B1F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2A522-0340-5776-E928-5C3E47E8C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BE14A3-AF32-FD28-9AA3-8E3C22289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F2F0-353B-42C2-80E1-55842E699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902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clrc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A1A65F-6791-20D0-606F-A645FAEA0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051645-411B-14DE-9033-3E63627360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E14F06-3472-02D7-112C-08473C451B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1DA1BE-4D27-407E-8E49-B5F72105B1F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5F32FD-1882-48FC-24D8-622C9BBC50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3A232A-AD18-AA1F-24EE-1D53916E8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B0F2F0-353B-42C2-80E1-55842E699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420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en-US" sz="3100" b="1" dirty="0"/>
              <a:t>Proposal for MTS Global Leadership Center *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54735"/>
            <a:ext cx="8686800" cy="5116513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TW" sz="2000" dirty="0"/>
              <a:t>MTS’s project with CLRC’s support officially launched 3/1/24</a:t>
            </a:r>
          </a:p>
          <a:p>
            <a:pPr>
              <a:lnSpc>
                <a:spcPct val="120000"/>
              </a:lnSpc>
            </a:pPr>
            <a:r>
              <a:rPr lang="en-US" altLang="zh-TW" sz="2000" dirty="0"/>
              <a:t>Aims to be a beacon of transformation in Christian leadership education and practice</a:t>
            </a:r>
            <a:r>
              <a:rPr lang="en-US" sz="2000" dirty="0"/>
              <a:t>.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5 year plan to include webinars, workshops, conferences, mentorship programs, internships, courses, resource portfolio, published monographs, etc. 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Serving the diverse needs of the local church by equipping Christ-centered leaders worldwide with the knowledge, skill, and character essential for transformative and visionary biblical leadership.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To cultivate Christian biblical leaders for excellence with the skills, knowledge, and godly character required to excel in ministry leadership …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Check point at least annually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000" dirty="0"/>
              <a:t>* Global Leadership Center (GLC) used to be called Center for Advanced Global Leadership Studies (CAGLS).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370637"/>
            <a:ext cx="22860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clrc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D94E3-2B6D-1FF5-3E73-30512E2E7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97142-2D02-921C-EB76-2F1A74FC9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760" y="163158"/>
            <a:ext cx="8229600" cy="827442"/>
          </a:xfrm>
        </p:spPr>
        <p:txBody>
          <a:bodyPr>
            <a:noAutofit/>
          </a:bodyPr>
          <a:lstStyle/>
          <a:p>
            <a:r>
              <a:rPr lang="en-US" sz="2800" b="1" dirty="0"/>
              <a:t>MTS GLC Action Items and Strategic Initiatives </a:t>
            </a:r>
            <a:r>
              <a:rPr lang="en-US" sz="1600" b="1" dirty="0"/>
              <a:t>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8F8004-E37F-78A0-4B4C-1D6207CFBB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760" y="1078482"/>
            <a:ext cx="8229600" cy="51165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100" b="1" dirty="0"/>
              <a:t>5. Global Leadership Fellowship Initiative</a:t>
            </a:r>
            <a:endParaRPr lang="en-US" sz="2100" dirty="0"/>
          </a:p>
          <a:p>
            <a:r>
              <a:rPr lang="en-US" sz="2100" b="1" dirty="0"/>
              <a:t>$2,500 annual</a:t>
            </a:r>
            <a:r>
              <a:rPr lang="en-US" sz="2100" dirty="0"/>
              <a:t> student support fund </a:t>
            </a:r>
          </a:p>
          <a:p>
            <a:r>
              <a:rPr lang="en-US" sz="2100" dirty="0"/>
              <a:t>Partnered with </a:t>
            </a:r>
            <a:r>
              <a:rPr lang="en-US" sz="2100" b="1" dirty="0"/>
              <a:t>Moody Publishers</a:t>
            </a:r>
            <a:r>
              <a:rPr lang="en-US" sz="2100" dirty="0"/>
              <a:t> </a:t>
            </a:r>
          </a:p>
          <a:p>
            <a:r>
              <a:rPr lang="en-US" sz="2100" dirty="0"/>
              <a:t>Gifted the </a:t>
            </a:r>
            <a:r>
              <a:rPr lang="en-US" sz="2100" b="1" dirty="0"/>
              <a:t>200 Lifted Up attendees</a:t>
            </a:r>
            <a:r>
              <a:rPr lang="en-US" sz="2100" dirty="0"/>
              <a:t> with two books: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100" dirty="0"/>
              <a:t>Moody Commentary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100" dirty="0"/>
              <a:t>Leadership as Identity</a:t>
            </a:r>
          </a:p>
          <a:p>
            <a:pPr marL="457200" lvl="1" indent="0">
              <a:buNone/>
            </a:pPr>
            <a:r>
              <a:rPr lang="en-US" sz="1000" dirty="0"/>
              <a:t> </a:t>
            </a:r>
          </a:p>
          <a:p>
            <a:pPr marL="0" indent="0">
              <a:buNone/>
            </a:pPr>
            <a:r>
              <a:rPr lang="en-US" sz="2100" b="1" dirty="0"/>
              <a:t>6. Leadership Development Workshops (2025–2026)</a:t>
            </a:r>
            <a:endParaRPr lang="en-US" sz="2100" dirty="0"/>
          </a:p>
          <a:p>
            <a:pPr lvl="0"/>
            <a:r>
              <a:rPr lang="en-US" sz="2100" dirty="0"/>
              <a:t>The April Leadership Development Workshop was a great success. </a:t>
            </a:r>
          </a:p>
          <a:p>
            <a:pPr lvl="0"/>
            <a:r>
              <a:rPr lang="en-US" sz="2100" b="1" dirty="0"/>
              <a:t>54 participants</a:t>
            </a:r>
            <a:r>
              <a:rPr lang="en-US" sz="2100" dirty="0"/>
              <a:t> (18 in person, 36 online) led by Doug Schmidt, President of Pastor Thrive/</a:t>
            </a:r>
            <a:r>
              <a:rPr lang="en-US" sz="2100" dirty="0" err="1"/>
              <a:t>Banabas</a:t>
            </a:r>
            <a:r>
              <a:rPr lang="en-US" sz="2100" dirty="0"/>
              <a:t> Ministry and former Senior Pastor of Woodside Bible Church</a:t>
            </a:r>
          </a:p>
          <a:p>
            <a:pPr lvl="0"/>
            <a:r>
              <a:rPr lang="en-US" sz="2100" b="1" dirty="0"/>
              <a:t>Focus:</a:t>
            </a:r>
            <a:r>
              <a:rPr lang="en-US" sz="2100" dirty="0"/>
              <a:t> Equipping church leaders to develop and strengthen mentorship relationships in their ministry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6C5967-4E77-B627-915F-93632DFC62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800" y="6370637"/>
            <a:ext cx="22860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DE1E12-62F1-3F9F-B3CA-6C8DBB9E2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59760" y="6328237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clrc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3F802C-4DEC-DE7B-57D5-54E2C8052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3A51B-F9EF-46AA-A6A3-C18FE1A798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9203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6F809-BCE9-32F1-3CA3-6F0E48ED0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32107"/>
            <a:ext cx="6838949" cy="1325563"/>
          </a:xfrm>
        </p:spPr>
        <p:txBody>
          <a:bodyPr/>
          <a:lstStyle/>
          <a:p>
            <a:pPr algn="ctr"/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MTS Global Leadership Center (GLC)</a:t>
            </a:r>
          </a:p>
        </p:txBody>
      </p:sp>
      <p:graphicFrame>
        <p:nvGraphicFramePr>
          <p:cNvPr id="22" name="Rectangle 1">
            <a:extLst>
              <a:ext uri="{FF2B5EF4-FFF2-40B4-BE49-F238E27FC236}">
                <a16:creationId xmlns:a16="http://schemas.microsoft.com/office/drawing/2014/main" id="{55E4AE7F-5FC5-2828-0046-B0397A4100E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1" y="1992755"/>
          <a:ext cx="7562850" cy="38449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75154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E884A-1232-1373-F8BB-F0A6A1B40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AA7F1-CE61-4541-D2DE-A86812738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en-US" sz="3100" b="1" dirty="0"/>
              <a:t>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D3F52-B234-F68D-97E6-6F279DD9C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960" y="1069975"/>
            <a:ext cx="8229600" cy="511651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400" dirty="0"/>
              <a:t>1. To equip Christian leaders with the skills, knowledge, and godly character required for excellence in ministry leadership, with a focus on developing leaders from diverse backgrounds and fostering leadership integrity in the global Church.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400" dirty="0"/>
              <a:t>2. To encourage continuous growth in leadership through education, mentorship, and community engagement.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400" dirty="0"/>
              <a:t>3. To promote a biblically grounded approach to leadership, evaluating contemporary best practices through the lens of Scripture.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400" dirty="0"/>
              <a:t>4. To advance rigorous research and study biblically based leadership principles.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400" dirty="0"/>
              <a:t>5. To cultivate a culture of prayerful dependence on God, emphasizing excellence, character, collaboration, and service among participants.</a:t>
            </a:r>
          </a:p>
          <a:p>
            <a:pPr marL="0" indent="0">
              <a:lnSpc>
                <a:spcPct val="120000"/>
              </a:lnSpc>
              <a:buNone/>
            </a:pPr>
            <a:endParaRPr lang="en-US" sz="2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3CC03-C6C6-8DD6-1343-0E93B7572D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800" y="6370637"/>
            <a:ext cx="22860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33BEDE-BBC4-658B-D146-F5208EF8F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clrc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89BF46-DEF6-4AF6-67EA-B94A6CA8D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3A51B-F9EF-46AA-A6A3-C18FE1A798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933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6E967-832C-6F8C-A4DC-E76500677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1175" y="5189814"/>
            <a:ext cx="742950" cy="45638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FB31A7-0CD9-B281-C952-12B6159297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9C6D0C-8968-794C-9B2C-29283E5B7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17" y="762000"/>
            <a:ext cx="9022045" cy="4656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348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7B6FE-2BCE-C636-E1D3-A293CF031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009F1-20FF-4BB4-DDB7-9C73C7F72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Autofit/>
          </a:bodyPr>
          <a:lstStyle/>
          <a:p>
            <a:r>
              <a:rPr lang="en-US" sz="3600" b="1" dirty="0"/>
              <a:t>2026–2027 MTS GLC Strategic Initiatives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D23E92-5F27-E037-7A86-3D87EFF2BD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6800"/>
            <a:ext cx="8392160" cy="48561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1. Global Leadership Media Initiative</a:t>
            </a:r>
            <a:endParaRPr lang="en-US" sz="2400" dirty="0"/>
          </a:p>
          <a:p>
            <a:pPr lvl="0"/>
            <a:r>
              <a:rPr lang="en-US" sz="2400" dirty="0"/>
              <a:t>Continue to develop additional content via the Global Leadership YouTube channel</a:t>
            </a:r>
          </a:p>
          <a:p>
            <a:pPr lvl="0"/>
            <a:r>
              <a:rPr lang="en-US" sz="2400" dirty="0"/>
              <a:t>Increase reach to 1,000,000 views and 10,000 subscribers</a:t>
            </a:r>
          </a:p>
          <a:p>
            <a:pPr marL="0" indent="0">
              <a:buNone/>
            </a:pPr>
            <a:r>
              <a:rPr lang="en-US" sz="2400" b="1" dirty="0"/>
              <a:t>2. Leadership Research &amp; Insights Initiative</a:t>
            </a:r>
            <a:endParaRPr lang="en-US" sz="2400" dirty="0"/>
          </a:p>
          <a:p>
            <a:pPr lvl="0"/>
            <a:r>
              <a:rPr lang="en-US" sz="2400" dirty="0"/>
              <a:t>Continue conducting new global leadership research in partnership with Moody faculty, </a:t>
            </a:r>
            <a:r>
              <a:rPr lang="en-US" sz="2400" dirty="0" err="1"/>
              <a:t>DMin</a:t>
            </a:r>
            <a:r>
              <a:rPr lang="en-US" sz="2400" dirty="0"/>
              <a:t> students, and U.S. and international ministry leaders. </a:t>
            </a:r>
          </a:p>
          <a:p>
            <a:pPr lvl="0"/>
            <a:r>
              <a:rPr lang="en-US" sz="2400" dirty="0"/>
              <a:t>Publish leadership reports, executive summaries, and practical ministry insights. </a:t>
            </a:r>
          </a:p>
          <a:p>
            <a:pPr lvl="0"/>
            <a:r>
              <a:rPr lang="en-US" sz="2400" dirty="0"/>
              <a:t>Expand research collaborations with strategic ministry partners and theological institutions.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D14CEE-07CC-ED54-4A56-8FB820C0D6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800" y="6370637"/>
            <a:ext cx="22860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1C8143-EC3A-A6A5-05F2-ADF1B4586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clrc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94F88-7E61-A15E-6D41-C23B7573E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3A51B-F9EF-46AA-A6A3-C18FE1A798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7981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8BF1-8EBC-9A21-4EB0-35B183D6A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11C0A-D0D4-E757-11D2-1F7DC22E5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Autofit/>
          </a:bodyPr>
          <a:lstStyle/>
          <a:p>
            <a:r>
              <a:rPr lang="en-US" sz="2800" b="1" dirty="0"/>
              <a:t>2026–2027 MTS GLC Strategic Initiatives </a:t>
            </a:r>
            <a:r>
              <a:rPr lang="en-US" sz="1800" b="1" dirty="0"/>
              <a:t>(cont.)</a:t>
            </a:r>
            <a:endParaRPr lang="en-US" sz="1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68232-3C4A-678C-CB21-0EADF31B1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6800"/>
            <a:ext cx="8392160" cy="52895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100" b="1" dirty="0"/>
              <a:t>3. Leadership Formation &amp; Mentorship Initiative</a:t>
            </a:r>
          </a:p>
          <a:p>
            <a:pPr lvl="0"/>
            <a:r>
              <a:rPr lang="en-US" sz="2100" dirty="0"/>
              <a:t>Expand global mentorship partnerships. </a:t>
            </a:r>
          </a:p>
          <a:p>
            <a:pPr lvl="0"/>
            <a:r>
              <a:rPr lang="en-US" sz="2100" dirty="0"/>
              <a:t>Continue strengthening mentorship opportunities for Moody students and international partners. </a:t>
            </a:r>
          </a:p>
          <a:p>
            <a:pPr marL="0" indent="0">
              <a:buNone/>
            </a:pPr>
            <a:r>
              <a:rPr lang="en-US" sz="2100" b="1" dirty="0"/>
              <a:t>4. Global Partnerships &amp; Leadership Collaboration</a:t>
            </a:r>
            <a:endParaRPr lang="en-US" sz="2100" dirty="0"/>
          </a:p>
          <a:p>
            <a:pPr lvl="0"/>
            <a:r>
              <a:rPr lang="en-US" sz="2100" dirty="0"/>
              <a:t>Strengthen collaboration with existing international partners. </a:t>
            </a:r>
          </a:p>
          <a:p>
            <a:pPr lvl="0"/>
            <a:r>
              <a:rPr lang="en-US" sz="2100" dirty="0"/>
              <a:t>Develop new strategic partnerships aligned with the Center's mission. </a:t>
            </a:r>
          </a:p>
          <a:p>
            <a:pPr lvl="0"/>
            <a:r>
              <a:rPr lang="en-US" sz="2100" dirty="0"/>
              <a:t>Encourage cross-cultural dialogue through collaborative leadership initiatives. </a:t>
            </a:r>
          </a:p>
          <a:p>
            <a:pPr lvl="0"/>
            <a:r>
              <a:rPr lang="en-US" sz="2100" dirty="0"/>
              <a:t>Expand opportunities for global leadership engagement across Moody's international network. </a:t>
            </a:r>
          </a:p>
          <a:p>
            <a:pPr marL="0" indent="0">
              <a:buNone/>
            </a:pPr>
            <a:r>
              <a:rPr lang="en-US" sz="2100" b="1" dirty="0"/>
              <a:t>5. Leadership Resources &amp; Practical Equipping</a:t>
            </a:r>
            <a:endParaRPr lang="en-US" sz="2100" dirty="0"/>
          </a:p>
          <a:p>
            <a:r>
              <a:rPr lang="en-US" sz="2100" dirty="0"/>
              <a:t>Expand the MTS GLC website into a centralized hub for leadership research, training, digital media, and practical ministry resources.</a:t>
            </a:r>
          </a:p>
          <a:p>
            <a:pPr marL="0" lvl="0" indent="0">
              <a:buNone/>
            </a:pPr>
            <a:endParaRPr lang="en-US" sz="2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038DB3-80EF-7B55-D017-2826F959D1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800" y="6370637"/>
            <a:ext cx="22860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99E25-33CE-1C28-ADAF-0B8555673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clrc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FEF9BD-8590-73CA-2AE0-F14F87B14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3A51B-F9EF-46AA-A6A3-C18FE1A798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5465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5C4B3-DCBE-5A91-68D8-88469C87B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86B39-8715-D28F-C8C9-72466E2FB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Autofit/>
          </a:bodyPr>
          <a:lstStyle/>
          <a:p>
            <a:r>
              <a:rPr lang="en-US" sz="3200" b="1" dirty="0"/>
              <a:t>MTS GLC Action Items and Strategic Initiatives</a:t>
            </a:r>
            <a:br>
              <a:rPr lang="en-US" sz="3200" b="1" dirty="0"/>
            </a:br>
            <a:r>
              <a:rPr lang="en-US" sz="2800" b="1" dirty="0"/>
              <a:t>(</a:t>
            </a:r>
            <a:r>
              <a:rPr lang="en-US" sz="2800" b="1" i="1" dirty="0"/>
              <a:t>June 2026 Updates</a:t>
            </a:r>
            <a:r>
              <a:rPr lang="en-US" sz="2800" b="1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CDA9F-755E-48E5-558B-64DEE4727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740" y="1381918"/>
            <a:ext cx="8478520" cy="3027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dirty="0"/>
              <a:t>1. Global Leadership YouTube Series</a:t>
            </a:r>
            <a:endParaRPr lang="en-US" sz="3000" dirty="0"/>
          </a:p>
          <a:p>
            <a:r>
              <a:rPr lang="en-US" sz="2600" dirty="0"/>
              <a:t>4,080 YouTube subscribers </a:t>
            </a:r>
          </a:p>
          <a:p>
            <a:r>
              <a:rPr lang="en-US" sz="2600" dirty="0"/>
              <a:t>477,504 video views </a:t>
            </a:r>
          </a:p>
          <a:p>
            <a:r>
              <a:rPr lang="en-US" sz="2600" dirty="0"/>
              <a:t>25 videos (“</a:t>
            </a:r>
            <a:r>
              <a:rPr lang="en-US" sz="2600" i="1" dirty="0"/>
              <a:t>shorts</a:t>
            </a:r>
            <a:r>
              <a:rPr lang="en-US" sz="2600" dirty="0"/>
              <a:t>”) and 6 micro lectures </a:t>
            </a:r>
          </a:p>
          <a:p>
            <a:r>
              <a:rPr lang="en-US" sz="2600" dirty="0"/>
              <a:t>10 additional </a:t>
            </a:r>
            <a:r>
              <a:rPr lang="en-US" sz="2600" i="1" dirty="0"/>
              <a:t>church</a:t>
            </a:r>
            <a:r>
              <a:rPr lang="en-US" sz="2600" dirty="0"/>
              <a:t> leader interviews (Bangkok, </a:t>
            </a:r>
            <a:r>
              <a:rPr lang="en-US" sz="2600" i="1" dirty="0"/>
              <a:t>Thailand</a:t>
            </a:r>
            <a:r>
              <a:rPr lang="en-US" sz="2600" dirty="0"/>
              <a:t>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A08DD-A49D-3EAF-5539-69C43B69AC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800" y="6370637"/>
            <a:ext cx="22860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70E167-C9F2-012A-D889-774E8DAA1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clrc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3CCF7-D6A6-D97B-50ED-B81207933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3A51B-F9EF-46AA-A6A3-C18FE1A798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FE9E1C-E4BC-2ED3-3F1A-61AF9F77319C}"/>
              </a:ext>
            </a:extLst>
          </p:cNvPr>
          <p:cNvSpPr txBox="1"/>
          <p:nvPr/>
        </p:nvSpPr>
        <p:spPr>
          <a:xfrm>
            <a:off x="332740" y="4038600"/>
            <a:ext cx="8506460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2</a:t>
            </a:r>
            <a:r>
              <a:rPr lang="en-US" sz="3000" b="1" dirty="0"/>
              <a:t>. Global Leadership Conference (June 2026)</a:t>
            </a:r>
            <a:endParaRPr lang="en-US" sz="3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/>
              <a:t>200 senior ministry leaders from 27 countries participated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/>
              <a:t>Major church networks &amp; indigenous ministries worldwide represented</a:t>
            </a:r>
          </a:p>
        </p:txBody>
      </p:sp>
    </p:spTree>
    <p:extLst>
      <p:ext uri="{BB962C8B-B14F-4D97-AF65-F5344CB8AC3E}">
        <p14:creationId xmlns:p14="http://schemas.microsoft.com/office/powerpoint/2010/main" val="3716627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15CAD-4480-E66E-A0A7-2B79F38E8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56DB8-4FA4-AF41-B6EE-F678F53BC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74638"/>
            <a:ext cx="8763000" cy="639762"/>
          </a:xfrm>
        </p:spPr>
        <p:txBody>
          <a:bodyPr>
            <a:noAutofit/>
          </a:bodyPr>
          <a:lstStyle/>
          <a:p>
            <a:r>
              <a:rPr lang="en-US" sz="3200" b="1" dirty="0"/>
              <a:t>MTS </a:t>
            </a:r>
            <a:r>
              <a:rPr lang="en-US" sz="2800" b="1" dirty="0"/>
              <a:t>GLC</a:t>
            </a:r>
            <a:r>
              <a:rPr lang="en-US" sz="3200" b="1" dirty="0"/>
              <a:t> Action Items and Strategic Initiatives </a:t>
            </a:r>
            <a:r>
              <a:rPr lang="en-US" sz="1800" b="1" dirty="0"/>
              <a:t>(</a:t>
            </a:r>
            <a:r>
              <a:rPr lang="en-US" sz="1600" b="1" dirty="0"/>
              <a:t>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6F39D-8C16-3374-61C5-37C408008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040" y="944880"/>
            <a:ext cx="8392160" cy="50749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100" b="1" dirty="0"/>
              <a:t>3. </a:t>
            </a:r>
            <a:r>
              <a:rPr lang="en-US" sz="2800" b="1" dirty="0"/>
              <a:t>Integrated Mentorship Initiative</a:t>
            </a:r>
            <a:endParaRPr lang="en-US" sz="2800" dirty="0"/>
          </a:p>
          <a:p>
            <a:pPr lvl="0"/>
            <a:r>
              <a:rPr lang="en-US" sz="2100" dirty="0"/>
              <a:t>MTS Student Pilot mentorship program set to launch in October 2026, with MTS faculty and students.</a:t>
            </a:r>
          </a:p>
          <a:p>
            <a:pPr marL="0" indent="0">
              <a:buNone/>
            </a:pPr>
            <a:r>
              <a:rPr lang="en-US" sz="2100" b="1" dirty="0"/>
              <a:t>4. </a:t>
            </a:r>
            <a:r>
              <a:rPr lang="en-US" sz="2800" b="1" dirty="0"/>
              <a:t>Leadership Research Project</a:t>
            </a:r>
            <a:endParaRPr lang="en-US" sz="2800" dirty="0"/>
          </a:p>
          <a:p>
            <a:pPr lvl="0"/>
            <a:r>
              <a:rPr lang="en-US" sz="2400" dirty="0"/>
              <a:t>Qualitative research in the form of individual interviews was conducted at the global leadership conference in Thailand, June 2026.</a:t>
            </a:r>
          </a:p>
          <a:p>
            <a:pPr lvl="0"/>
            <a:r>
              <a:rPr lang="en-US" sz="2400" dirty="0"/>
              <a:t>The following is a brief report from Research Coordinator, David </a:t>
            </a:r>
            <a:r>
              <a:rPr lang="en-US" sz="2400" dirty="0" err="1"/>
              <a:t>Chizum</a:t>
            </a:r>
            <a:r>
              <a:rPr lang="en-US" sz="2400" dirty="0"/>
              <a:t>:</a:t>
            </a:r>
          </a:p>
          <a:p>
            <a:pPr lvl="1"/>
            <a:r>
              <a:rPr lang="en-US" sz="2000" dirty="0"/>
              <a:t>The role of church leaders as “mobilizers” and “catalyst</a:t>
            </a:r>
          </a:p>
          <a:p>
            <a:pPr lvl="1"/>
            <a:r>
              <a:rPr lang="en-US" sz="2000" dirty="0"/>
              <a:t>Vision of a church is revealed by God</a:t>
            </a:r>
          </a:p>
          <a:p>
            <a:pPr lvl="1"/>
            <a:r>
              <a:rPr lang="en-US" sz="2000" dirty="0"/>
              <a:t>Humility as the essential quality ; leadership is faithfulness and dependence upon God</a:t>
            </a:r>
          </a:p>
          <a:p>
            <a:pPr lvl="1"/>
            <a:endParaRPr lang="en-US" sz="1700" i="1" dirty="0"/>
          </a:p>
          <a:p>
            <a:pPr lvl="1"/>
            <a:endParaRPr lang="en-US" sz="1700" i="1" dirty="0"/>
          </a:p>
          <a:p>
            <a:pPr lvl="1"/>
            <a:endParaRPr lang="en-US" sz="1700" i="1" dirty="0"/>
          </a:p>
          <a:p>
            <a:pPr lvl="1"/>
            <a:endParaRPr lang="en-US" sz="1700" i="1" dirty="0"/>
          </a:p>
          <a:p>
            <a:pPr lvl="1"/>
            <a:endParaRPr lang="en-US" sz="1700" i="1" dirty="0"/>
          </a:p>
          <a:p>
            <a:pPr lvl="1"/>
            <a:endParaRPr lang="en-US" sz="1700" i="1" dirty="0"/>
          </a:p>
          <a:p>
            <a:pPr lvl="1"/>
            <a:endParaRPr lang="en-US" sz="1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F2A6AD-BD43-F592-3261-1E33B35C23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800" y="6370637"/>
            <a:ext cx="22860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F97B83-A68F-59D3-7A4D-791260718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clrc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3F790A-43E5-5A44-9366-C6BA64F24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3A51B-F9EF-46AA-A6A3-C18FE1A798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0240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84574-8E71-2200-31E9-8A2576ADB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40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b="1" dirty="0"/>
              <a:t>MTS GLC Action Items and Strategic Initiatives </a:t>
            </a:r>
            <a:r>
              <a:rPr lang="en-US" sz="2000" b="1" dirty="0"/>
              <a:t>(cont.)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3FD44-E1C3-C92C-FDFE-C3FF8F061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8080"/>
            <a:ext cx="8610600" cy="5137150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en-US" sz="4000" b="1" dirty="0"/>
              <a:t>Research Roadmap</a:t>
            </a:r>
          </a:p>
          <a:p>
            <a:pPr marL="0" lvl="0" indent="0">
              <a:buNone/>
            </a:pPr>
            <a:r>
              <a:rPr lang="en-US" sz="4000" b="1" dirty="0"/>
              <a:t>	</a:t>
            </a:r>
            <a:r>
              <a:rPr lang="en-US" sz="4000" dirty="0"/>
              <a:t>February 2026 : research assistant</a:t>
            </a:r>
          </a:p>
          <a:p>
            <a:pPr marL="0" lvl="0" indent="0">
              <a:buNone/>
            </a:pPr>
            <a:r>
              <a:rPr lang="en-US" sz="4000" dirty="0"/>
              <a:t>	May 2026 : research plan, literature review and interview protocol 	complete</a:t>
            </a:r>
          </a:p>
          <a:p>
            <a:pPr marL="0" lvl="0" indent="0">
              <a:buNone/>
            </a:pPr>
            <a:r>
              <a:rPr lang="en-US" sz="4000" dirty="0"/>
              <a:t>	June 2026 :  in-depth interviews begin; four continents represented</a:t>
            </a:r>
          </a:p>
          <a:p>
            <a:pPr marL="0" lvl="0" indent="0">
              <a:buNone/>
            </a:pPr>
            <a:r>
              <a:rPr lang="en-US" sz="4000" dirty="0"/>
              <a:t>	4</a:t>
            </a:r>
            <a:r>
              <a:rPr lang="en-US" sz="4000" baseline="30000" dirty="0"/>
              <a:t>th</a:t>
            </a:r>
            <a:r>
              <a:rPr lang="en-US" sz="4000" dirty="0"/>
              <a:t> quarter : Research complete and findings documented for 	distribution</a:t>
            </a:r>
          </a:p>
          <a:p>
            <a:pPr lvl="0"/>
            <a:r>
              <a:rPr lang="en-US" sz="4000" b="1" dirty="0"/>
              <a:t>Research Purpose </a:t>
            </a:r>
            <a:r>
              <a:rPr lang="en-US" sz="4000" dirty="0"/>
              <a:t>- To study :and understand the leadership attributes that set apart Christ-centered pastors across the world who led effective ministry transformations with biblical vision.</a:t>
            </a:r>
          </a:p>
          <a:p>
            <a:pPr lvl="0"/>
            <a:r>
              <a:rPr lang="en-US" sz="4000" b="1" dirty="0"/>
              <a:t>Research Significance </a:t>
            </a:r>
            <a:r>
              <a:rPr lang="en-US" sz="4000" dirty="0"/>
              <a:t>- By identifying the attributes that distinguish these leaders, the study will contribute to a deeper understanding of effective pastoral leadership.</a:t>
            </a:r>
          </a:p>
          <a:p>
            <a:pPr lvl="0"/>
            <a:r>
              <a:rPr lang="en-US" sz="4000" b="1" dirty="0"/>
              <a:t>Research Proposal </a:t>
            </a:r>
            <a:r>
              <a:rPr lang="en-US" sz="4000" dirty="0"/>
              <a:t>- The MTS Global Leadership Center will identify </a:t>
            </a:r>
            <a:r>
              <a:rPr lang="en-US" sz="4000" b="1" dirty="0"/>
              <a:t>attributes of pastoral excellence </a:t>
            </a:r>
            <a:r>
              <a:rPr lang="en-US" sz="4000" dirty="0"/>
              <a:t>that lead to transformative and visionary biblical leadership.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4B3E7-EB9B-26E2-AEE9-0DA2CA50F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D6F7C-C177-B9E0-4F63-E2B36AADC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8E8766-DBD4-2807-5E28-E8DE20A02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7062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8285</TotalTime>
  <Words>949</Words>
  <Application>Microsoft Office PowerPoint</Application>
  <PresentationFormat>On-screen Show (4:3)</PresentationFormat>
  <Paragraphs>103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Wingdings</vt:lpstr>
      <vt:lpstr>Office Theme</vt:lpstr>
      <vt:lpstr>1_Office Theme</vt:lpstr>
      <vt:lpstr>Proposal for MTS Global Leadership Center *</vt:lpstr>
      <vt:lpstr>MTS Global Leadership Center (GLC)</vt:lpstr>
      <vt:lpstr>Purpose</vt:lpstr>
      <vt:lpstr>PowerPoint Presentation</vt:lpstr>
      <vt:lpstr>2026–2027 MTS GLC Strategic Initiatives</vt:lpstr>
      <vt:lpstr>2026–2027 MTS GLC Strategic Initiatives (cont.)</vt:lpstr>
      <vt:lpstr>MTS GLC Action Items and Strategic Initiatives (June 2026 Updates)</vt:lpstr>
      <vt:lpstr>MTS GLC Action Items and Strategic Initiatives (CONT.)</vt:lpstr>
      <vt:lpstr>MTS GLC Action Items and Strategic Initiatives (cont.)</vt:lpstr>
      <vt:lpstr>MTS GLC Action Items and Strategic Initiatives (cont.)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屬靈僕人領袖的標誌/資格  The Marks of A Spiritual Servant Leader</dc:title>
  <dc:creator>Albert</dc:creator>
  <cp:lastModifiedBy>Luke Chen</cp:lastModifiedBy>
  <cp:revision>139</cp:revision>
  <dcterms:created xsi:type="dcterms:W3CDTF">2018-01-23T19:57:08Z</dcterms:created>
  <dcterms:modified xsi:type="dcterms:W3CDTF">2026-07-27T14:55:49Z</dcterms:modified>
</cp:coreProperties>
</file>