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90" r:id="rId2"/>
  </p:sldMasterIdLst>
  <p:notesMasterIdLst>
    <p:notesMasterId r:id="rId13"/>
  </p:notesMasterIdLst>
  <p:handoutMasterIdLst>
    <p:handoutMasterId r:id="rId14"/>
  </p:handoutMasterIdLst>
  <p:sldIdLst>
    <p:sldId id="287" r:id="rId3"/>
    <p:sldId id="320" r:id="rId4"/>
    <p:sldId id="313" r:id="rId5"/>
    <p:sldId id="321" r:id="rId6"/>
    <p:sldId id="317" r:id="rId7"/>
    <p:sldId id="318" r:id="rId8"/>
    <p:sldId id="323" r:id="rId9"/>
    <p:sldId id="315" r:id="rId10"/>
    <p:sldId id="322" r:id="rId11"/>
    <p:sldId id="316" r:id="rId12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1C7C61-3842-4CFA-88B4-F73DE9171C62}" v="20" dt="2026-08-04T03:28:10.6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9" autoAdjust="0"/>
    <p:restoredTop sz="92634" autoAdjust="0"/>
  </p:normalViewPr>
  <p:slideViewPr>
    <p:cSldViewPr>
      <p:cViewPr varScale="1">
        <p:scale>
          <a:sx n="71" d="100"/>
          <a:sy n="71" d="100"/>
        </p:scale>
        <p:origin x="1963" y="5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58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Chen" userId="9eb8cd8e50afceec" providerId="LiveId" clId="{27076637-409C-452E-81C0-02FCA64A51E1}"/>
    <pc:docChg chg="undo custSel addSld delSld modSld">
      <pc:chgData name="Luke Chen" userId="9eb8cd8e50afceec" providerId="LiveId" clId="{27076637-409C-452E-81C0-02FCA64A51E1}" dt="2026-08-04T03:29:55.303" v="249" actId="255"/>
      <pc:docMkLst>
        <pc:docMk/>
      </pc:docMkLst>
      <pc:sldChg chg="del">
        <pc:chgData name="Luke Chen" userId="9eb8cd8e50afceec" providerId="LiveId" clId="{27076637-409C-452E-81C0-02FCA64A51E1}" dt="2026-08-04T02:31:43.347" v="25" actId="2696"/>
        <pc:sldMkLst>
          <pc:docMk/>
          <pc:sldMk cId="3675154617" sldId="268"/>
        </pc:sldMkLst>
      </pc:sldChg>
      <pc:sldChg chg="modSp del mod">
        <pc:chgData name="Luke Chen" userId="9eb8cd8e50afceec" providerId="LiveId" clId="{27076637-409C-452E-81C0-02FCA64A51E1}" dt="2026-08-04T03:00:08.163" v="82" actId="2696"/>
        <pc:sldMkLst>
          <pc:docMk/>
          <pc:sldMk cId="1838348784" sldId="311"/>
        </pc:sldMkLst>
        <pc:picChg chg="mod">
          <ac:chgData name="Luke Chen" userId="9eb8cd8e50afceec" providerId="LiveId" clId="{27076637-409C-452E-81C0-02FCA64A51E1}" dt="2026-08-04T02:35:35.077" v="29" actId="1076"/>
          <ac:picMkLst>
            <pc:docMk/>
            <pc:sldMk cId="1838348784" sldId="311"/>
            <ac:picMk id="5" creationId="{DF9C6D0C-8968-794C-9B2C-29283E5B75EC}"/>
          </ac:picMkLst>
        </pc:picChg>
      </pc:sldChg>
      <pc:sldChg chg="modSp mod">
        <pc:chgData name="Luke Chen" userId="9eb8cd8e50afceec" providerId="LiveId" clId="{27076637-409C-452E-81C0-02FCA64A51E1}" dt="2026-08-04T03:00:47.893" v="85" actId="255"/>
        <pc:sldMkLst>
          <pc:docMk/>
          <pc:sldMk cId="274933047" sldId="313"/>
        </pc:sldMkLst>
        <pc:spChg chg="mod">
          <ac:chgData name="Luke Chen" userId="9eb8cd8e50afceec" providerId="LiveId" clId="{27076637-409C-452E-81C0-02FCA64A51E1}" dt="2026-08-04T03:00:47.893" v="85" actId="255"/>
          <ac:spMkLst>
            <pc:docMk/>
            <pc:sldMk cId="274933047" sldId="313"/>
            <ac:spMk id="2" creationId="{19DAA7F1-CE61-4541-D2DE-A86812738EF0}"/>
          </ac:spMkLst>
        </pc:spChg>
      </pc:sldChg>
      <pc:sldChg chg="del">
        <pc:chgData name="Luke Chen" userId="9eb8cd8e50afceec" providerId="LiveId" clId="{27076637-409C-452E-81C0-02FCA64A51E1}" dt="2026-08-04T03:27:28.343" v="238" actId="2696"/>
        <pc:sldMkLst>
          <pc:docMk/>
          <pc:sldMk cId="3716627515" sldId="314"/>
        </pc:sldMkLst>
      </pc:sldChg>
      <pc:sldChg chg="modSp del mod">
        <pc:chgData name="Luke Chen" userId="9eb8cd8e50afceec" providerId="LiveId" clId="{27076637-409C-452E-81C0-02FCA64A51E1}" dt="2026-08-04T03:12:06.773" v="113" actId="2696"/>
        <pc:sldMkLst>
          <pc:docMk/>
          <pc:sldMk cId="619706220" sldId="319"/>
        </pc:sldMkLst>
        <pc:spChg chg="mod">
          <ac:chgData name="Luke Chen" userId="9eb8cd8e50afceec" providerId="LiveId" clId="{27076637-409C-452E-81C0-02FCA64A51E1}" dt="2026-08-04T02:20:44.482" v="7" actId="20577"/>
          <ac:spMkLst>
            <pc:docMk/>
            <pc:sldMk cId="619706220" sldId="319"/>
            <ac:spMk id="3" creationId="{D823FD44-E1C3-C92C-FDFE-C3FF8F06111B}"/>
          </ac:spMkLst>
        </pc:spChg>
      </pc:sldChg>
      <pc:sldChg chg="addSp delSp modSp new mod">
        <pc:chgData name="Luke Chen" userId="9eb8cd8e50afceec" providerId="LiveId" clId="{27076637-409C-452E-81C0-02FCA64A51E1}" dt="2026-08-04T02:31:22.139" v="24" actId="1076"/>
        <pc:sldMkLst>
          <pc:docMk/>
          <pc:sldMk cId="3413411256" sldId="320"/>
        </pc:sldMkLst>
        <pc:spChg chg="mod">
          <ac:chgData name="Luke Chen" userId="9eb8cd8e50afceec" providerId="LiveId" clId="{27076637-409C-452E-81C0-02FCA64A51E1}" dt="2026-08-04T02:30:02.864" v="18" actId="122"/>
          <ac:spMkLst>
            <pc:docMk/>
            <pc:sldMk cId="3413411256" sldId="320"/>
            <ac:spMk id="2" creationId="{D1EC29A3-5447-18BE-96A9-A874F1348DE4}"/>
          </ac:spMkLst>
        </pc:spChg>
        <pc:spChg chg="mod">
          <ac:chgData name="Luke Chen" userId="9eb8cd8e50afceec" providerId="LiveId" clId="{27076637-409C-452E-81C0-02FCA64A51E1}" dt="2026-08-04T02:28:35.578" v="15"/>
          <ac:spMkLst>
            <pc:docMk/>
            <pc:sldMk cId="3413411256" sldId="320"/>
            <ac:spMk id="3" creationId="{17A120CB-57F2-EB6E-F213-D9BA3110EC92}"/>
          </ac:spMkLst>
        </pc:spChg>
        <pc:spChg chg="add del">
          <ac:chgData name="Luke Chen" userId="9eb8cd8e50afceec" providerId="LiveId" clId="{27076637-409C-452E-81C0-02FCA64A51E1}" dt="2026-08-04T02:27:10.688" v="11" actId="11529"/>
          <ac:spMkLst>
            <pc:docMk/>
            <pc:sldMk cId="3413411256" sldId="320"/>
            <ac:spMk id="4" creationId="{C6CC908D-CCEF-E1BF-A28B-4E139555AFA8}"/>
          </ac:spMkLst>
        </pc:spChg>
        <pc:spChg chg="add mod">
          <ac:chgData name="Luke Chen" userId="9eb8cd8e50afceec" providerId="LiveId" clId="{27076637-409C-452E-81C0-02FCA64A51E1}" dt="2026-08-04T02:30:56.798" v="23" actId="255"/>
          <ac:spMkLst>
            <pc:docMk/>
            <pc:sldMk cId="3413411256" sldId="320"/>
            <ac:spMk id="5" creationId="{BBB4DCBC-6D37-229E-45B1-15C9BF84D64A}"/>
          </ac:spMkLst>
        </pc:spChg>
        <pc:spChg chg="add mod">
          <ac:chgData name="Luke Chen" userId="9eb8cd8e50afceec" providerId="LiveId" clId="{27076637-409C-452E-81C0-02FCA64A51E1}" dt="2026-08-04T02:31:22.139" v="24" actId="1076"/>
          <ac:spMkLst>
            <pc:docMk/>
            <pc:sldMk cId="3413411256" sldId="320"/>
            <ac:spMk id="6" creationId="{0BA2A689-5C3A-9F95-5738-92F60EEE62D7}"/>
          </ac:spMkLst>
        </pc:spChg>
      </pc:sldChg>
      <pc:sldChg chg="add del">
        <pc:chgData name="Luke Chen" userId="9eb8cd8e50afceec" providerId="LiveId" clId="{27076637-409C-452E-81C0-02FCA64A51E1}" dt="2026-08-04T02:35:12.099" v="27"/>
        <pc:sldMkLst>
          <pc:docMk/>
          <pc:sldMk cId="2471475856" sldId="321"/>
        </pc:sldMkLst>
      </pc:sldChg>
      <pc:sldChg chg="addSp modSp new mod">
        <pc:chgData name="Luke Chen" userId="9eb8cd8e50afceec" providerId="LiveId" clId="{27076637-409C-452E-81C0-02FCA64A51E1}" dt="2026-08-04T03:14:20.668" v="114" actId="14100"/>
        <pc:sldMkLst>
          <pc:docMk/>
          <pc:sldMk cId="2845947236" sldId="321"/>
        </pc:sldMkLst>
        <pc:spChg chg="mod">
          <ac:chgData name="Luke Chen" userId="9eb8cd8e50afceec" providerId="LiveId" clId="{27076637-409C-452E-81C0-02FCA64A51E1}" dt="2026-08-04T03:00:29.095" v="84" actId="255"/>
          <ac:spMkLst>
            <pc:docMk/>
            <pc:sldMk cId="2845947236" sldId="321"/>
            <ac:spMk id="2" creationId="{A13C31BC-144C-35CA-9D6B-5C65DC8F9F43}"/>
          </ac:spMkLst>
        </pc:spChg>
        <pc:spChg chg="mod">
          <ac:chgData name="Luke Chen" userId="9eb8cd8e50afceec" providerId="LiveId" clId="{27076637-409C-452E-81C0-02FCA64A51E1}" dt="2026-08-04T02:54:17.078" v="72" actId="1076"/>
          <ac:spMkLst>
            <pc:docMk/>
            <pc:sldMk cId="2845947236" sldId="321"/>
            <ac:spMk id="3" creationId="{B18DFBA9-7876-AAC7-30E8-FB8DBD79C36F}"/>
          </ac:spMkLst>
        </pc:spChg>
        <pc:spChg chg="add mod">
          <ac:chgData name="Luke Chen" userId="9eb8cd8e50afceec" providerId="LiveId" clId="{27076637-409C-452E-81C0-02FCA64A51E1}" dt="2026-08-04T02:58:13.816" v="77" actId="1076"/>
          <ac:spMkLst>
            <pc:docMk/>
            <pc:sldMk cId="2845947236" sldId="321"/>
            <ac:spMk id="4" creationId="{9226E9A3-32F2-E90A-83BE-C7F848BA8813}"/>
          </ac:spMkLst>
        </pc:spChg>
        <pc:spChg chg="add mod">
          <ac:chgData name="Luke Chen" userId="9eb8cd8e50afceec" providerId="LiveId" clId="{27076637-409C-452E-81C0-02FCA64A51E1}" dt="2026-08-04T03:14:20.668" v="114" actId="14100"/>
          <ac:spMkLst>
            <pc:docMk/>
            <pc:sldMk cId="2845947236" sldId="321"/>
            <ac:spMk id="5" creationId="{E139388E-40FB-D865-7CB5-9863D7D4AA87}"/>
          </ac:spMkLst>
        </pc:spChg>
        <pc:spChg chg="add mod">
          <ac:chgData name="Luke Chen" userId="9eb8cd8e50afceec" providerId="LiveId" clId="{27076637-409C-452E-81C0-02FCA64A51E1}" dt="2026-08-04T02:59:26.045" v="81" actId="20577"/>
          <ac:spMkLst>
            <pc:docMk/>
            <pc:sldMk cId="2845947236" sldId="321"/>
            <ac:spMk id="13" creationId="{39556615-FAE3-CD9D-8891-E5CA2D386738}"/>
          </ac:spMkLst>
        </pc:spChg>
        <pc:spChg chg="add mod">
          <ac:chgData name="Luke Chen" userId="9eb8cd8e50afceec" providerId="LiveId" clId="{27076637-409C-452E-81C0-02FCA64A51E1}" dt="2026-08-04T03:07:37.529" v="89" actId="2085"/>
          <ac:spMkLst>
            <pc:docMk/>
            <pc:sldMk cId="2845947236" sldId="321"/>
            <ac:spMk id="16" creationId="{0D49DAAA-ADEA-EAF3-EEB3-34F42C089641}"/>
          </ac:spMkLst>
        </pc:spChg>
        <pc:cxnChg chg="add mod">
          <ac:chgData name="Luke Chen" userId="9eb8cd8e50afceec" providerId="LiveId" clId="{27076637-409C-452E-81C0-02FCA64A51E1}" dt="2026-08-04T02:58:39.483" v="79" actId="14100"/>
          <ac:cxnSpMkLst>
            <pc:docMk/>
            <pc:sldMk cId="2845947236" sldId="321"/>
            <ac:cxnSpMk id="7" creationId="{04E7F267-C4E8-2C21-3159-82ED57DE08D2}"/>
          </ac:cxnSpMkLst>
        </pc:cxnChg>
        <pc:cxnChg chg="add mod">
          <ac:chgData name="Luke Chen" userId="9eb8cd8e50afceec" providerId="LiveId" clId="{27076637-409C-452E-81C0-02FCA64A51E1}" dt="2026-08-04T02:58:53.477" v="80" actId="14100"/>
          <ac:cxnSpMkLst>
            <pc:docMk/>
            <pc:sldMk cId="2845947236" sldId="321"/>
            <ac:cxnSpMk id="8" creationId="{EAD33BCF-BAEC-A3ED-DD74-400FC56D5D3D}"/>
          </ac:cxnSpMkLst>
        </pc:cxnChg>
        <pc:cxnChg chg="add mod">
          <ac:chgData name="Luke Chen" userId="9eb8cd8e50afceec" providerId="LiveId" clId="{27076637-409C-452E-81C0-02FCA64A51E1}" dt="2026-08-04T02:54:07.126" v="71" actId="1076"/>
          <ac:cxnSpMkLst>
            <pc:docMk/>
            <pc:sldMk cId="2845947236" sldId="321"/>
            <ac:cxnSpMk id="10" creationId="{FD372608-0574-53D4-9356-B0F0CC476A2D}"/>
          </ac:cxnSpMkLst>
        </pc:cxnChg>
        <pc:cxnChg chg="add mod">
          <ac:chgData name="Luke Chen" userId="9eb8cd8e50afceec" providerId="LiveId" clId="{27076637-409C-452E-81C0-02FCA64A51E1}" dt="2026-08-04T02:50:53.216" v="53" actId="1076"/>
          <ac:cxnSpMkLst>
            <pc:docMk/>
            <pc:sldMk cId="2845947236" sldId="321"/>
            <ac:cxnSpMk id="11" creationId="{40CD039F-0AA9-DE5E-8238-ACD3504EC60F}"/>
          </ac:cxnSpMkLst>
        </pc:cxnChg>
      </pc:sldChg>
      <pc:sldChg chg="modSp new mod">
        <pc:chgData name="Luke Chen" userId="9eb8cd8e50afceec" providerId="LiveId" clId="{27076637-409C-452E-81C0-02FCA64A51E1}" dt="2026-08-04T03:29:55.303" v="249" actId="255"/>
        <pc:sldMkLst>
          <pc:docMk/>
          <pc:sldMk cId="1681619609" sldId="322"/>
        </pc:sldMkLst>
        <pc:spChg chg="mod">
          <ac:chgData name="Luke Chen" userId="9eb8cd8e50afceec" providerId="LiveId" clId="{27076637-409C-452E-81C0-02FCA64A51E1}" dt="2026-08-04T03:10:16.790" v="98" actId="1076"/>
          <ac:spMkLst>
            <pc:docMk/>
            <pc:sldMk cId="1681619609" sldId="322"/>
            <ac:spMk id="2" creationId="{A665070A-D0CE-BA90-2F69-95D6AF5DCED0}"/>
          </ac:spMkLst>
        </pc:spChg>
        <pc:spChg chg="mod">
          <ac:chgData name="Luke Chen" userId="9eb8cd8e50afceec" providerId="LiveId" clId="{27076637-409C-452E-81C0-02FCA64A51E1}" dt="2026-08-04T03:29:55.303" v="249" actId="255"/>
          <ac:spMkLst>
            <pc:docMk/>
            <pc:sldMk cId="1681619609" sldId="322"/>
            <ac:spMk id="3" creationId="{0F47865C-3C9C-635B-9525-B557B69BB275}"/>
          </ac:spMkLst>
        </pc:spChg>
      </pc:sldChg>
      <pc:sldChg chg="modSp new mod">
        <pc:chgData name="Luke Chen" userId="9eb8cd8e50afceec" providerId="LiveId" clId="{27076637-409C-452E-81C0-02FCA64A51E1}" dt="2026-08-04T03:27:17.562" v="237" actId="255"/>
        <pc:sldMkLst>
          <pc:docMk/>
          <pc:sldMk cId="2778690152" sldId="323"/>
        </pc:sldMkLst>
        <pc:spChg chg="mod">
          <ac:chgData name="Luke Chen" userId="9eb8cd8e50afceec" providerId="LiveId" clId="{27076637-409C-452E-81C0-02FCA64A51E1}" dt="2026-08-04T03:17:26.477" v="119" actId="255"/>
          <ac:spMkLst>
            <pc:docMk/>
            <pc:sldMk cId="2778690152" sldId="323"/>
            <ac:spMk id="2" creationId="{575E2C65-8D14-768E-A170-3E77E6BBE0B5}"/>
          </ac:spMkLst>
        </pc:spChg>
        <pc:spChg chg="mod">
          <ac:chgData name="Luke Chen" userId="9eb8cd8e50afceec" providerId="LiveId" clId="{27076637-409C-452E-81C0-02FCA64A51E1}" dt="2026-08-04T03:27:17.562" v="237" actId="255"/>
          <ac:spMkLst>
            <pc:docMk/>
            <pc:sldMk cId="2778690152" sldId="323"/>
            <ac:spMk id="3" creationId="{3F35A577-95AE-F4F0-16B0-48DBA90EACC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A56F3756-87E8-4C43-BB1C-08E6F1352BAD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7B45C12-5DBD-45D9-BE71-DCF63579C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C3A2A35-07EA-4510-AE49-1E611B2ADF68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92BD7D5-AA6E-4C55-A1B1-5B4368A0CD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2BD7D5-AA6E-4C55-A1B1-5B4368A0CD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16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4E39A-2324-149B-B233-12B5FF6FF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4DFC8D-71C4-5EFD-F9AB-0E70D42562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3BCABB-CE73-FD69-82D4-32D4AFFA5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A2E88-1AC8-2737-9485-02F1DAF7F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327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67683-1D16-92B6-240B-5365F3C09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30FAFD-2C38-DB3A-183F-159864569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77BC09-EA27-2D57-34B2-28DA57ECE7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CD9BE-D307-6E2A-2F47-8AD76FF18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992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2DD8E-18F4-F901-B999-79B940F41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38AE07-6433-6C82-839A-91BB2B3856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B4D53D-3190-FF59-DAFA-2E420F4E69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00ED7-1E44-154E-B164-60DD6BE80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865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784FF-4DD0-F97F-B4C9-EA5A98B71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63B06B-BF50-AE41-79C3-B05023B83C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1477B2-FD28-1728-BD4A-55CD1F507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AFD9E-460F-A01F-B907-74129C0D65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31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9F6FF-5B16-1270-A610-88690FDEC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18DF2D-6E88-FC73-2FD9-FBA767F35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890776-2DF1-D178-4941-95C64FD0E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187FB-103C-17EC-0B8E-845A35EB72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2BD7D5-AA6E-4C55-A1B1-5B4368A0C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736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89EEF-7E05-347A-3FF8-E0AF3C41D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C0A0DC-4771-8086-10F3-BA677C593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2AA6-4E4E-FA58-1FAD-F9FBDA140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06F9C-C4FF-3EF4-625A-CE8480A5A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9DD44-EF5E-A6CB-A0DB-CF972A8CA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6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1784D-D345-E72D-EFE5-B0DC5DEF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EC5A1-41A7-8FE9-DAAA-BC20C0936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B9BCC-2A19-A9A2-58B4-1B5D7A1D4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FF1BE-894E-8300-E079-1CC77386F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0C952-4E83-936A-C3E5-591FF58F4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27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DE8F-7D87-DDFE-8CE7-198C9DA36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1A240-4E42-3766-F727-C03573086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B9309-FB13-4EBA-42F7-EE39E68F6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7DAA5-3282-920A-EA7F-BFCD428AC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77BCC-A9D7-E357-ADF4-C282D455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18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E54F3-B890-C0FA-B8B4-82B13E4FF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00412-FE88-310E-709D-CC81CDB75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D2351C-EE79-904F-9C12-4402E00B1B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79EBE0-EB51-997C-CA50-A7A56B97F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0F32CE-D408-4C93-0C59-CB9C7D6C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8872A1-C4B5-147E-0909-CB52BA17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28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62CCF-CAB6-DAD6-8044-32304390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2E92-B0B8-FDA5-B01A-D8E9ED97B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6E34DB-3B96-1DED-18EA-D38E924266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29B060-CDCD-88A9-8B43-DB46588D6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732F28-0A4D-AA5D-AF5F-5366FE828B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72ED9C-9A15-8043-8AFE-6A4A1E5D9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031AB3-CF1A-EA47-C565-B0660C94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27A41C-C248-2D16-8087-8DCC72979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463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B51E4-531B-EA29-F1D0-BBDAE0EE8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487208-E0C7-2F94-6893-835FE0900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ACDE0D-1E32-8002-D6F8-D3FF1073C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E64D7-2030-3A1A-78AC-C09FF2C71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305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F04A9D-CA69-6149-5486-93C047437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7429AE-CBFA-33DD-4F14-ACB70637A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060AD-7F8C-B81E-F7FD-B6202CAF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6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A7CE2-3D2D-4640-3D90-EE17D5241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ECA5D-D849-FB70-14E6-2F4ED8A62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4EE5B-DCEA-D8DE-4403-B36D81BE8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49A43-C848-DD28-302F-30EBE9C78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12B41F-D813-3E86-0B17-F95FACEC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04341-9AB9-F7F9-B63E-4B067E97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0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8CCA0-35DE-5DEC-DFC6-4E6E639A1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787046-AEF5-6416-040A-BC2F21A4CF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828B71-6990-E6DD-F62B-61B3E116B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C567BD-C058-2802-C8FA-C220FA632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E4834C-E073-D42A-5BA6-384C68FCF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05DF1-FBAA-710F-40EA-2B2084464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496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51049-51FC-E8BC-E976-C224244A6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16D74-7500-8A2A-62CF-BBC7C8061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F3C8E-5F7B-B6D7-AD0E-52021B815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E9199-95AA-2E17-20D2-A52CCA36F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4F1D5-BCDD-C872-4F2E-B07FE20E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706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F28AC0-751E-45D2-C394-F2FCFEBC2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5F374A-C90F-F11F-EB18-F363C24A5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EB7B7-00C0-5C4B-298B-A74917FFD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2A522-0340-5776-E928-5C3E47E8C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E14A3-AF32-FD28-9AA3-8E3C22289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0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clrc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3A51B-F9EF-46AA-A6A3-C18FE1A798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A1A65F-6791-20D0-606F-A645FAEA0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51645-411B-14DE-9033-3E6362736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E14F06-3472-02D7-112C-08473C451B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1DA1BE-4D27-407E-8E49-B5F72105B1F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F32FD-1882-48FC-24D8-622C9BBC5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A232A-AD18-AA1F-24EE-1D53916E8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B0F2F0-353B-42C2-80E1-55842E699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2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100" b="1" dirty="0"/>
              <a:t>Proposal for MTS Global Leadership Center *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54735"/>
            <a:ext cx="8686800" cy="511651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dirty="0"/>
              <a:t>MTS’s project with CLRC’s support officially launched 3/1/24</a:t>
            </a:r>
          </a:p>
          <a:p>
            <a:pPr>
              <a:lnSpc>
                <a:spcPct val="120000"/>
              </a:lnSpc>
            </a:pPr>
            <a:r>
              <a:rPr lang="en-US" altLang="zh-TW" sz="2000" dirty="0"/>
              <a:t>Aims to be a beacon of transformation in Christian leadership education and practice</a:t>
            </a:r>
            <a:r>
              <a:rPr lang="en-US" sz="20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5 year plan to include webinars, workshops, conferences, mentorship programs, internships, courses, resource portfolio, published monographs, etc. 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Serving the diverse needs of the local church by equipping Christ-centered leaders worldwide with the knowledge, skill, and character essential for transformative and visionary biblical leadership.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To cultivate Christian biblical leaders for excellence with the skills, knowledge, and godly character required to excel in ministry leadership …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Check point at least annually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* Global Leadership Center (GLC) used to be called Center for Advanced Global Leadership Studies (CAGLS).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clrc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D94E3-2B6D-1FF5-3E73-30512E2E7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97142-2D02-921C-EB76-2F1A74FC9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760" y="163158"/>
            <a:ext cx="8229600" cy="827442"/>
          </a:xfrm>
        </p:spPr>
        <p:txBody>
          <a:bodyPr>
            <a:noAutofit/>
          </a:bodyPr>
          <a:lstStyle/>
          <a:p>
            <a:r>
              <a:rPr lang="en-US" sz="2800" b="1" dirty="0"/>
              <a:t>MTS GLC Action Items and Strategic Initiatives </a:t>
            </a:r>
            <a:r>
              <a:rPr lang="en-US" sz="1600" b="1" dirty="0"/>
              <a:t>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8F8004-E37F-78A0-4B4C-1D6207CFB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760" y="1078482"/>
            <a:ext cx="8229600" cy="51165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/>
              <a:t>5. Global Leadership Fellowship Initiative</a:t>
            </a:r>
            <a:endParaRPr lang="en-US" sz="2100" dirty="0"/>
          </a:p>
          <a:p>
            <a:r>
              <a:rPr lang="en-US" sz="2100" b="1" dirty="0"/>
              <a:t>$2,500 annual</a:t>
            </a:r>
            <a:r>
              <a:rPr lang="en-US" sz="2100" dirty="0"/>
              <a:t> student support fund </a:t>
            </a:r>
          </a:p>
          <a:p>
            <a:r>
              <a:rPr lang="en-US" sz="2100" dirty="0"/>
              <a:t>Partnered with </a:t>
            </a:r>
            <a:r>
              <a:rPr lang="en-US" sz="2100" b="1" dirty="0"/>
              <a:t>Moody Publishers</a:t>
            </a:r>
            <a:r>
              <a:rPr lang="en-US" sz="2100" dirty="0"/>
              <a:t> </a:t>
            </a:r>
          </a:p>
          <a:p>
            <a:r>
              <a:rPr lang="en-US" sz="2100" dirty="0"/>
              <a:t>Gifted the </a:t>
            </a:r>
            <a:r>
              <a:rPr lang="en-US" sz="2100" b="1" dirty="0"/>
              <a:t>200 Lifted Up attendees</a:t>
            </a:r>
            <a:r>
              <a:rPr lang="en-US" sz="2100" dirty="0"/>
              <a:t> with two books: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100" dirty="0"/>
              <a:t>Moody Commentary 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100" dirty="0"/>
              <a:t>Leadership as Identity</a:t>
            </a:r>
          </a:p>
          <a:p>
            <a:pPr marL="457200" lvl="1" indent="0">
              <a:buNone/>
            </a:pPr>
            <a:r>
              <a:rPr lang="en-US" sz="1000" dirty="0"/>
              <a:t> </a:t>
            </a:r>
          </a:p>
          <a:p>
            <a:pPr marL="0" indent="0">
              <a:buNone/>
            </a:pPr>
            <a:r>
              <a:rPr lang="en-US" sz="2100" b="1" dirty="0"/>
              <a:t>6. Leadership Development Workshops (2025–2026)</a:t>
            </a:r>
            <a:endParaRPr lang="en-US" sz="2100" dirty="0"/>
          </a:p>
          <a:p>
            <a:pPr lvl="0"/>
            <a:r>
              <a:rPr lang="en-US" sz="2100" dirty="0"/>
              <a:t>The April Leadership Development Workshop was a great success. </a:t>
            </a:r>
          </a:p>
          <a:p>
            <a:pPr lvl="0"/>
            <a:r>
              <a:rPr lang="en-US" sz="2100" b="1" dirty="0"/>
              <a:t>54 participants</a:t>
            </a:r>
            <a:r>
              <a:rPr lang="en-US" sz="2100" dirty="0"/>
              <a:t> (18 in person, 36 online) led by Doug Schmidt, President of Pastor Thrive/</a:t>
            </a:r>
            <a:r>
              <a:rPr lang="en-US" sz="2100" dirty="0" err="1"/>
              <a:t>Banabas</a:t>
            </a:r>
            <a:r>
              <a:rPr lang="en-US" sz="2100" dirty="0"/>
              <a:t> Ministry and former Senior Pastor of Woodside Bible Church</a:t>
            </a:r>
          </a:p>
          <a:p>
            <a:pPr lvl="0"/>
            <a:r>
              <a:rPr lang="en-US" sz="2100" b="1" dirty="0"/>
              <a:t>Focus:</a:t>
            </a:r>
            <a:r>
              <a:rPr lang="en-US" sz="2100" dirty="0"/>
              <a:t> Equipping church leaders to develop and strengthen mentorship relationships in their ministry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C5967-4E77-B627-915F-93632DFC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E1E12-62F1-3F9F-B3CA-6C8DBB9E2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59760" y="6328237"/>
            <a:ext cx="28956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F802C-4DEC-DE7B-57D5-54E2C8052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203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C29A3-5447-18BE-96A9-A874F1348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MTS Global Leadership Center (GLC)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120CB-57F2-EB6E-F213-D9BA3110E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Mission: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Our mission is to serve the diverse needs of the local church by equipping Christ-centered leaders, grounded in their God-given calling to ministry, with the knowledge, skills, and character essential for transformative and visionary biblical leadership. </a:t>
            </a:r>
          </a:p>
          <a:p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BB4DCBC-6D37-229E-45B1-15C9BF84D64A}"/>
              </a:ext>
            </a:extLst>
          </p:cNvPr>
          <p:cNvSpPr/>
          <p:nvPr/>
        </p:nvSpPr>
        <p:spPr>
          <a:xfrm>
            <a:off x="628650" y="1905000"/>
            <a:ext cx="7886700" cy="1676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100" b="1" dirty="0"/>
              <a:t>Mission:</a:t>
            </a:r>
            <a:r>
              <a:rPr lang="en-US" sz="2100" dirty="0"/>
              <a:t> Our mission is to serve the diverse needs of the local church by equipping Christ-centered leaders, grounded in their God-given calling to ministry, with the knowledge, skills, and character essential for transformative and visionary biblical leadership. 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BA2A689-5C3A-9F95-5738-92F60EEE62D7}"/>
              </a:ext>
            </a:extLst>
          </p:cNvPr>
          <p:cNvSpPr/>
          <p:nvPr/>
        </p:nvSpPr>
        <p:spPr>
          <a:xfrm>
            <a:off x="628650" y="3810000"/>
            <a:ext cx="7886700" cy="1524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200" b="1" dirty="0"/>
              <a:t>Vision:</a:t>
            </a:r>
            <a:r>
              <a:rPr lang="en-US" sz="2200" dirty="0"/>
              <a:t> The Global Leadership Center aims to be the go-to resource for MBI constituents and beyond for research, training, reflection, and conversation about ministry leadership. </a:t>
            </a:r>
          </a:p>
        </p:txBody>
      </p:sp>
    </p:spTree>
    <p:extLst>
      <p:ext uri="{BB962C8B-B14F-4D97-AF65-F5344CB8AC3E}">
        <p14:creationId xmlns:p14="http://schemas.microsoft.com/office/powerpoint/2010/main" val="3413411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E884A-1232-1373-F8BB-F0A6A1B40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AA7F1-CE61-4541-D2DE-A86812738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300" b="1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D3F52-B234-F68D-97E6-6F279DD9C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" y="1069975"/>
            <a:ext cx="8229600" cy="511651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1. To equip Christian leaders with the skills, knowledge, and godly character required for excellence in ministry leadership, with a focus on developing leaders from diverse backgrounds and fostering leadership integrity in the global Church.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2. To encourage continuous growth in leadership through education, mentorship, and community engagement.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3. To promote a biblically grounded approach to leadership, evaluating contemporary best practices through the lens of Scripture.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4. To advance rigorous research and study biblically based leadership principles.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5. To cultivate a culture of prayerful dependence on God, emphasizing excellence, character, collaboration, and service among participants.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3CC03-C6C6-8DD6-1343-0E93B7572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3BEDE-BBC4-658B-D146-F5208EF8F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9BF46-DEF6-4AF6-67EA-B94A6CA8D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33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31BC-144C-35CA-9D6B-5C65DC8F9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Proposal to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DFBA9-7876-AAC7-30E8-FB8DBD79C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42704"/>
            <a:ext cx="3867150" cy="9175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Grant Proposal (2023): </a:t>
            </a:r>
          </a:p>
          <a:p>
            <a:pPr marL="0" indent="0">
              <a:buNone/>
            </a:pPr>
            <a:r>
              <a:rPr lang="en-US" sz="2200" dirty="0"/>
              <a:t>Research, revise degrees, host conferences, build partnerships.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9226E9A3-32F2-E90A-83BE-C7F848BA8813}"/>
              </a:ext>
            </a:extLst>
          </p:cNvPr>
          <p:cNvSpPr/>
          <p:nvPr/>
        </p:nvSpPr>
        <p:spPr>
          <a:xfrm>
            <a:off x="660400" y="5259149"/>
            <a:ext cx="4114800" cy="609600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2023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E139388E-40FB-D865-7CB5-9863D7D4AA87}"/>
              </a:ext>
            </a:extLst>
          </p:cNvPr>
          <p:cNvSpPr/>
          <p:nvPr/>
        </p:nvSpPr>
        <p:spPr>
          <a:xfrm>
            <a:off x="4759959" y="5259149"/>
            <a:ext cx="4098285" cy="609600"/>
          </a:xfrm>
          <a:prstGeom prst="chevr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2025–2026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7F267-C4E8-2C21-3159-82ED57DE08D2}"/>
              </a:ext>
            </a:extLst>
          </p:cNvPr>
          <p:cNvCxnSpPr>
            <a:cxnSpLocks/>
          </p:cNvCxnSpPr>
          <p:nvPr/>
        </p:nvCxnSpPr>
        <p:spPr>
          <a:xfrm>
            <a:off x="628650" y="1825625"/>
            <a:ext cx="0" cy="34335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AD33BCF-BAEC-A3ED-DD74-400FC56D5D3D}"/>
              </a:ext>
            </a:extLst>
          </p:cNvPr>
          <p:cNvCxnSpPr>
            <a:cxnSpLocks/>
          </p:cNvCxnSpPr>
          <p:nvPr/>
        </p:nvCxnSpPr>
        <p:spPr>
          <a:xfrm>
            <a:off x="4743450" y="1790065"/>
            <a:ext cx="0" cy="34690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72608-0574-53D4-9356-B0F0CC476A2D}"/>
              </a:ext>
            </a:extLst>
          </p:cNvPr>
          <p:cNvCxnSpPr/>
          <p:nvPr/>
        </p:nvCxnSpPr>
        <p:spPr>
          <a:xfrm>
            <a:off x="628650" y="1829117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CD039F-0AA9-DE5E-8238-ACD3504EC60F}"/>
              </a:ext>
            </a:extLst>
          </p:cNvPr>
          <p:cNvCxnSpPr/>
          <p:nvPr/>
        </p:nvCxnSpPr>
        <p:spPr>
          <a:xfrm>
            <a:off x="4743450" y="1797050"/>
            <a:ext cx="381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9556615-FAE3-CD9D-8891-E5CA2D386738}"/>
              </a:ext>
            </a:extLst>
          </p:cNvPr>
          <p:cNvSpPr txBox="1"/>
          <p:nvPr/>
        </p:nvSpPr>
        <p:spPr>
          <a:xfrm>
            <a:off x="4800600" y="1852612"/>
            <a:ext cx="4343397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Now (2025–26): </a:t>
            </a:r>
          </a:p>
          <a:p>
            <a:r>
              <a:rPr lang="en-US" sz="2200" dirty="0"/>
              <a:t>These goals are realized through the GLC's four pillars:</a:t>
            </a:r>
          </a:p>
          <a:p>
            <a:r>
              <a:rPr lang="en-US" sz="2200" dirty="0"/>
              <a:t>• Research </a:t>
            </a:r>
          </a:p>
          <a:p>
            <a:r>
              <a:rPr lang="en-US" sz="2200" dirty="0"/>
              <a:t>• Mentorship </a:t>
            </a:r>
          </a:p>
          <a:p>
            <a:r>
              <a:rPr lang="en-US" sz="2200" dirty="0"/>
              <a:t>• Partnership </a:t>
            </a:r>
          </a:p>
          <a:p>
            <a:r>
              <a:rPr lang="en-US" sz="2200" dirty="0"/>
              <a:t>• Leadership Training </a:t>
            </a:r>
            <a:r>
              <a:rPr lang="en-US" sz="2400" dirty="0"/>
              <a:t>through conferences, workshops, formal and informal education</a:t>
            </a:r>
            <a:endParaRPr lang="en-US" sz="2200" dirty="0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0D49DAAA-ADEA-EAF3-EEB3-34F42C089641}"/>
              </a:ext>
            </a:extLst>
          </p:cNvPr>
          <p:cNvSpPr/>
          <p:nvPr/>
        </p:nvSpPr>
        <p:spPr>
          <a:xfrm>
            <a:off x="628648" y="5259149"/>
            <a:ext cx="380999" cy="6096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47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7B6FE-2BCE-C636-E1D3-A293CF031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009F1-20FF-4BB4-DDB7-9C73C7F72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3600" b="1" dirty="0"/>
              <a:t>2026–2027 MTS GLC Strategic Initiatives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23E92-5F27-E037-7A86-3D87EFF2B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392160" cy="48561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1. Global Leadership Media Initiative</a:t>
            </a:r>
            <a:endParaRPr lang="en-US" sz="2400" dirty="0"/>
          </a:p>
          <a:p>
            <a:pPr lvl="0"/>
            <a:r>
              <a:rPr lang="en-US" sz="2400" dirty="0"/>
              <a:t>Continue to develop additional content via the Global Leadership YouTube channel</a:t>
            </a:r>
          </a:p>
          <a:p>
            <a:pPr lvl="0"/>
            <a:r>
              <a:rPr lang="en-US" sz="2400" dirty="0"/>
              <a:t>Increase reach to 1,000,000 views and 10,000 subscribers</a:t>
            </a:r>
          </a:p>
          <a:p>
            <a:pPr marL="0" indent="0">
              <a:buNone/>
            </a:pPr>
            <a:r>
              <a:rPr lang="en-US" sz="2400" b="1" dirty="0"/>
              <a:t>2. Leadership Research &amp; Insights Initiative</a:t>
            </a:r>
            <a:endParaRPr lang="en-US" sz="2400" dirty="0"/>
          </a:p>
          <a:p>
            <a:pPr lvl="0"/>
            <a:r>
              <a:rPr lang="en-US" sz="2400" dirty="0"/>
              <a:t>Continue conducting new global leadership research in partnership with Moody faculty, </a:t>
            </a:r>
            <a:r>
              <a:rPr lang="en-US" sz="2400" dirty="0" err="1"/>
              <a:t>DMin</a:t>
            </a:r>
            <a:r>
              <a:rPr lang="en-US" sz="2400" dirty="0"/>
              <a:t> students, and U.S. and international ministry leaders. </a:t>
            </a:r>
          </a:p>
          <a:p>
            <a:pPr lvl="0"/>
            <a:r>
              <a:rPr lang="en-US" sz="2400" dirty="0"/>
              <a:t>Publish leadership reports, executive summaries, and practical ministry insights. </a:t>
            </a:r>
          </a:p>
          <a:p>
            <a:pPr lvl="0"/>
            <a:r>
              <a:rPr lang="en-US" sz="2400" dirty="0"/>
              <a:t>Expand research collaborations with strategic ministry partners and theological institutions.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14CEE-07CC-ED54-4A56-8FB820C0D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C8143-EC3A-A6A5-05F2-ADF1B4586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94F88-7E61-A15E-6D41-C23B7573E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981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A8BF1-8EBC-9A21-4EB0-35B183D6A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11C0A-D0D4-E757-11D2-1F7DC22E5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2800" b="1" dirty="0"/>
              <a:t>2026–2027 MTS GLC Strategic Initiatives </a:t>
            </a:r>
            <a:r>
              <a:rPr lang="en-US" sz="1800" b="1" dirty="0"/>
              <a:t>(cont.)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68232-3C4A-678C-CB21-0EADF31B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392160" cy="5289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/>
              <a:t>3. Leadership Formation &amp; Mentorship Initiative</a:t>
            </a:r>
          </a:p>
          <a:p>
            <a:pPr lvl="0"/>
            <a:r>
              <a:rPr lang="en-US" sz="2100" dirty="0"/>
              <a:t>Expand global mentorship partnerships. </a:t>
            </a:r>
          </a:p>
          <a:p>
            <a:pPr lvl="0"/>
            <a:r>
              <a:rPr lang="en-US" sz="2100" dirty="0"/>
              <a:t>Continue strengthening mentorship opportunities for Moody students and international partners. </a:t>
            </a:r>
          </a:p>
          <a:p>
            <a:pPr marL="0" indent="0">
              <a:buNone/>
            </a:pPr>
            <a:r>
              <a:rPr lang="en-US" sz="2100" b="1" dirty="0"/>
              <a:t>4. Global Partnerships &amp; Leadership Collaboration</a:t>
            </a:r>
            <a:endParaRPr lang="en-US" sz="2100" dirty="0"/>
          </a:p>
          <a:p>
            <a:pPr lvl="0"/>
            <a:r>
              <a:rPr lang="en-US" sz="2100" dirty="0"/>
              <a:t>Strengthen collaboration with existing international partners. </a:t>
            </a:r>
          </a:p>
          <a:p>
            <a:pPr lvl="0"/>
            <a:r>
              <a:rPr lang="en-US" sz="2100" dirty="0"/>
              <a:t>Develop new strategic partnerships aligned with the Center's mission. </a:t>
            </a:r>
          </a:p>
          <a:p>
            <a:pPr lvl="0"/>
            <a:r>
              <a:rPr lang="en-US" sz="2100" dirty="0"/>
              <a:t>Encourage cross-cultural dialogue through collaborative leadership initiatives. </a:t>
            </a:r>
          </a:p>
          <a:p>
            <a:pPr lvl="0"/>
            <a:r>
              <a:rPr lang="en-US" sz="2100" dirty="0"/>
              <a:t>Expand opportunities for global leadership engagement across Moody's international network. </a:t>
            </a:r>
          </a:p>
          <a:p>
            <a:pPr marL="0" indent="0">
              <a:buNone/>
            </a:pPr>
            <a:r>
              <a:rPr lang="en-US" sz="2100" b="1" dirty="0"/>
              <a:t>5. Leadership Resources &amp; Practical Equipping</a:t>
            </a:r>
            <a:endParaRPr lang="en-US" sz="2100" dirty="0"/>
          </a:p>
          <a:p>
            <a:r>
              <a:rPr lang="en-US" sz="2100" dirty="0"/>
              <a:t>Expand the MTS GLC website into a centralized hub for leadership research, training, digital media, and practical ministry resources.</a:t>
            </a:r>
          </a:p>
          <a:p>
            <a:pPr marL="0" lvl="0" indent="0">
              <a:buNone/>
            </a:pPr>
            <a:endParaRPr lang="en-US" sz="2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38DB3-80EF-7B55-D017-2826F959D1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99E25-33CE-1C28-ADAF-0B8555673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EF9BD-8590-73CA-2AE0-F14F87B1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465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E2C65-8D14-768E-A170-3E77E6BBE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MTS GLC Action Items and Strategic Initiatives</a:t>
            </a:r>
            <a:br>
              <a:rPr lang="en-US" b="1" dirty="0"/>
            </a:br>
            <a:r>
              <a:rPr lang="en-US" sz="3100" b="1" dirty="0"/>
              <a:t>(</a:t>
            </a:r>
            <a:r>
              <a:rPr lang="en-US" sz="3100" b="1" i="1" dirty="0"/>
              <a:t>June 2026 Updates</a:t>
            </a:r>
            <a:r>
              <a:rPr lang="en-US" sz="3100" b="1" dirty="0"/>
              <a:t>)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35A577-95AE-F4F0-16B0-48DBA90EA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87630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b="1" dirty="0"/>
              <a:t>1. Global Leadership YouTube Series</a:t>
            </a:r>
            <a:endParaRPr lang="en-US" sz="2600" dirty="0"/>
          </a:p>
          <a:p>
            <a:pPr lvl="0"/>
            <a:r>
              <a:rPr lang="en-US" sz="2600" dirty="0"/>
              <a:t>4,080 YouTube subscribers </a:t>
            </a:r>
          </a:p>
          <a:p>
            <a:pPr lvl="0"/>
            <a:r>
              <a:rPr lang="en-US" sz="2600" dirty="0"/>
              <a:t>477,504 video views </a:t>
            </a:r>
          </a:p>
          <a:p>
            <a:pPr lvl="0"/>
            <a:r>
              <a:rPr lang="en-US" sz="2600" dirty="0"/>
              <a:t>25 videos (“</a:t>
            </a:r>
            <a:r>
              <a:rPr lang="en-US" sz="2600" i="1" dirty="0"/>
              <a:t>shorts</a:t>
            </a:r>
            <a:r>
              <a:rPr lang="en-US" sz="2600" dirty="0"/>
              <a:t>”) and 6 micro lectures </a:t>
            </a:r>
          </a:p>
          <a:p>
            <a:pPr lvl="0"/>
            <a:r>
              <a:rPr lang="en-US" sz="2600" dirty="0"/>
              <a:t>10 additional </a:t>
            </a:r>
            <a:r>
              <a:rPr lang="en-US" sz="2600" i="1" dirty="0"/>
              <a:t>church</a:t>
            </a:r>
            <a:r>
              <a:rPr lang="en-US" sz="2600" dirty="0"/>
              <a:t> leader interviews (Bangkok, </a:t>
            </a:r>
            <a:r>
              <a:rPr lang="en-US" sz="2600" i="1" dirty="0"/>
              <a:t>Thailand</a:t>
            </a:r>
            <a:r>
              <a:rPr lang="en-US" sz="2600" dirty="0"/>
              <a:t>)</a:t>
            </a:r>
          </a:p>
          <a:p>
            <a:pPr marL="0" lvl="0" indent="0">
              <a:buNone/>
            </a:pPr>
            <a:r>
              <a:rPr lang="en-US" sz="1000" dirty="0"/>
              <a:t>   </a:t>
            </a:r>
          </a:p>
          <a:p>
            <a:pPr marL="0" indent="0">
              <a:buNone/>
            </a:pPr>
            <a:r>
              <a:rPr lang="en-US" sz="2600" b="1" dirty="0"/>
              <a:t>2. Global Leadership Conference (June 2026)</a:t>
            </a:r>
            <a:endParaRPr lang="en-US" sz="2600" dirty="0"/>
          </a:p>
          <a:p>
            <a:pPr lvl="0"/>
            <a:r>
              <a:rPr lang="en-US" sz="2600" dirty="0"/>
              <a:t>200 senior ministry leaders from 27 countries participated </a:t>
            </a:r>
          </a:p>
          <a:p>
            <a:pPr lvl="0"/>
            <a:r>
              <a:rPr lang="en-US" sz="2600" dirty="0"/>
              <a:t>Major church networks &amp; indigenous ministries worldwide represented</a:t>
            </a: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ED0B5-8F6B-5C26-337A-B0C36E0B0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E9E8A-DC86-F740-EA32-72947136C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clrc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1A403-3D87-F6AA-27BA-8A14D35FA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90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15CAD-4480-E66E-A0A7-2B79F38E8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56DB8-4FA4-AF41-B6EE-F678F53B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74638"/>
            <a:ext cx="8763000" cy="639762"/>
          </a:xfrm>
        </p:spPr>
        <p:txBody>
          <a:bodyPr>
            <a:noAutofit/>
          </a:bodyPr>
          <a:lstStyle/>
          <a:p>
            <a:r>
              <a:rPr lang="en-US" sz="3200" b="1" dirty="0"/>
              <a:t>MTS </a:t>
            </a:r>
            <a:r>
              <a:rPr lang="en-US" sz="2800" b="1" dirty="0"/>
              <a:t>GLC</a:t>
            </a:r>
            <a:r>
              <a:rPr lang="en-US" sz="3200" b="1" dirty="0"/>
              <a:t> Action Items and Strategic Initiatives </a:t>
            </a:r>
            <a:r>
              <a:rPr lang="en-US" sz="1800" b="1" dirty="0"/>
              <a:t>(</a:t>
            </a:r>
            <a:r>
              <a:rPr lang="en-US" sz="1600" b="1" dirty="0"/>
              <a:t>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6F39D-8C16-3374-61C5-37C408008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040" y="944880"/>
            <a:ext cx="8392160" cy="50749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100" b="1" dirty="0"/>
              <a:t>3. </a:t>
            </a:r>
            <a:r>
              <a:rPr lang="en-US" sz="2800" b="1" dirty="0"/>
              <a:t>Integrated Mentorship Initiative</a:t>
            </a:r>
            <a:endParaRPr lang="en-US" sz="2800" dirty="0"/>
          </a:p>
          <a:p>
            <a:pPr lvl="0"/>
            <a:r>
              <a:rPr lang="en-US" sz="2100" dirty="0"/>
              <a:t>MTS Student Pilot mentorship program set to launch in October 2026, with MTS faculty and students.</a:t>
            </a:r>
          </a:p>
          <a:p>
            <a:pPr marL="0" indent="0">
              <a:buNone/>
            </a:pPr>
            <a:r>
              <a:rPr lang="en-US" sz="2100" b="1" dirty="0"/>
              <a:t>4. </a:t>
            </a:r>
            <a:r>
              <a:rPr lang="en-US" sz="2800" b="1" dirty="0"/>
              <a:t>Leadership Research Project</a:t>
            </a:r>
            <a:endParaRPr lang="en-US" sz="2800" dirty="0"/>
          </a:p>
          <a:p>
            <a:pPr lvl="0"/>
            <a:r>
              <a:rPr lang="en-US" sz="2400" dirty="0"/>
              <a:t>Qualitative research in the form of individual interviews was conducted at the global leadership conference in Thailand, June 2026.</a:t>
            </a:r>
          </a:p>
          <a:p>
            <a:pPr lvl="0"/>
            <a:r>
              <a:rPr lang="en-US" sz="2400" dirty="0"/>
              <a:t>The following is a brief report from Research Coordinator, David </a:t>
            </a:r>
            <a:r>
              <a:rPr lang="en-US" sz="2400" dirty="0" err="1"/>
              <a:t>Chizum</a:t>
            </a:r>
            <a:r>
              <a:rPr lang="en-US" sz="2400" dirty="0"/>
              <a:t>:</a:t>
            </a:r>
          </a:p>
          <a:p>
            <a:pPr lvl="1"/>
            <a:r>
              <a:rPr lang="en-US" sz="2000" dirty="0"/>
              <a:t>The role of church leaders as “mobilizers” and “catalyst</a:t>
            </a:r>
          </a:p>
          <a:p>
            <a:pPr lvl="1"/>
            <a:r>
              <a:rPr lang="en-US" sz="2000" dirty="0"/>
              <a:t>Vision of a church is revealed by God</a:t>
            </a:r>
          </a:p>
          <a:p>
            <a:pPr lvl="1"/>
            <a:r>
              <a:rPr lang="en-US" sz="2000" dirty="0"/>
              <a:t>Humility as the essential quality ; leadership is faithfulness and dependence upon God</a:t>
            </a:r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i="1" dirty="0"/>
          </a:p>
          <a:p>
            <a:pPr lvl="1"/>
            <a:endParaRPr lang="en-US" sz="1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2A6AD-BD43-F592-3261-1E33B35C23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0" y="6370637"/>
            <a:ext cx="22860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97B83-A68F-59D3-7A4D-791260718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clrc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F790A-43E5-5A44-9366-C6BA64F24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3A51B-F9EF-46AA-A6A3-C18FE1A798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240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5070A-D0CE-BA90-2F69-95D6AF5DC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60337"/>
            <a:ext cx="8458200" cy="1143000"/>
          </a:xfrm>
        </p:spPr>
        <p:txBody>
          <a:bodyPr>
            <a:normAutofit/>
          </a:bodyPr>
          <a:lstStyle/>
          <a:p>
            <a:r>
              <a:rPr lang="en-US" sz="3100" b="1" dirty="0"/>
              <a:t>MTS GLC Action Items and Strategic Initiatives </a:t>
            </a:r>
            <a:r>
              <a:rPr lang="en-US" sz="2000" b="1" dirty="0"/>
              <a:t>(cont.)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7865C-3C9C-635B-9525-B557B69BB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280" y="1219200"/>
            <a:ext cx="8229600" cy="4953000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en-US" sz="5300" b="1" dirty="0"/>
              <a:t>Research Roadmap</a:t>
            </a:r>
          </a:p>
          <a:p>
            <a:pPr marL="0" lvl="0" indent="0">
              <a:buNone/>
            </a:pPr>
            <a:r>
              <a:rPr lang="en-US" sz="5300" b="1" dirty="0"/>
              <a:t>	</a:t>
            </a:r>
            <a:r>
              <a:rPr lang="en-US" sz="4800" dirty="0"/>
              <a:t>February 2026 : research assistant</a:t>
            </a:r>
          </a:p>
          <a:p>
            <a:pPr marL="0" lvl="0" indent="0">
              <a:buNone/>
            </a:pPr>
            <a:r>
              <a:rPr lang="en-US" sz="4800" dirty="0"/>
              <a:t>	May 2026 : research plan, literature review and interview 	protocol complete</a:t>
            </a:r>
          </a:p>
          <a:p>
            <a:pPr marL="0" lvl="0" indent="0">
              <a:buNone/>
            </a:pPr>
            <a:r>
              <a:rPr lang="en-US" sz="4800" dirty="0"/>
              <a:t>	June 2026 :  in-depth interviews begin; four continents        	represented</a:t>
            </a:r>
          </a:p>
          <a:p>
            <a:pPr marL="0" lvl="0" indent="0">
              <a:buNone/>
            </a:pPr>
            <a:r>
              <a:rPr lang="en-US" sz="4800" dirty="0"/>
              <a:t>	4</a:t>
            </a:r>
            <a:r>
              <a:rPr lang="en-US" sz="4800" baseline="30000" dirty="0"/>
              <a:t>th</a:t>
            </a:r>
            <a:r>
              <a:rPr lang="en-US" sz="4800" dirty="0"/>
              <a:t> quarter : Research complete and findings documented for 	distribution</a:t>
            </a:r>
          </a:p>
          <a:p>
            <a:pPr lvl="0"/>
            <a:r>
              <a:rPr lang="en-US" sz="5300" b="1" dirty="0"/>
              <a:t>Research Purpose </a:t>
            </a:r>
            <a:r>
              <a:rPr lang="en-US" sz="5300" dirty="0"/>
              <a:t>- To study :and understand the leadership attributes that set apart Christ-centered pastors across the world who led effective ministry transformations with biblical vision.</a:t>
            </a:r>
          </a:p>
          <a:p>
            <a:pPr lvl="0"/>
            <a:r>
              <a:rPr lang="en-US" sz="5300" b="1" dirty="0"/>
              <a:t>Research Significance </a:t>
            </a:r>
            <a:r>
              <a:rPr lang="en-US" sz="5300" dirty="0"/>
              <a:t>- By identifying the attributes that distinguish these leaders, the study will contribute to a deeper understanding of effective pastoral leadership.</a:t>
            </a:r>
          </a:p>
          <a:p>
            <a:pPr lvl="0"/>
            <a:r>
              <a:rPr lang="en-US" sz="5300" b="1" dirty="0"/>
              <a:t>Research Proposal </a:t>
            </a:r>
            <a:r>
              <a:rPr lang="en-US" sz="5300" dirty="0"/>
              <a:t>- The MTS Global Leadership Center will identify </a:t>
            </a:r>
            <a:r>
              <a:rPr lang="en-US" sz="5300" b="1" dirty="0"/>
              <a:t>attributes of pastoral excellence </a:t>
            </a:r>
            <a:r>
              <a:rPr lang="en-US" sz="5300" dirty="0"/>
              <a:t>that lead to transformative and visionary biblical leadership.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72434E-338D-4485-0FE0-CD35E9512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4BCC3-0115-0EED-1388-2EC16ABF9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clrc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EEE9E-9A7F-9C35-6EBA-9C687644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3A51B-F9EF-46AA-A6A3-C18FE1A798E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19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8357</TotalTime>
  <Words>1047</Words>
  <Application>Microsoft Office PowerPoint</Application>
  <PresentationFormat>On-screen Show (4:3)</PresentationFormat>
  <Paragraphs>115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Wingdings</vt:lpstr>
      <vt:lpstr>Office Theme</vt:lpstr>
      <vt:lpstr>1_Office Theme</vt:lpstr>
      <vt:lpstr>Proposal for MTS Global Leadership Center *</vt:lpstr>
      <vt:lpstr>MTS Global Leadership Center (GLC)</vt:lpstr>
      <vt:lpstr>Purpose</vt:lpstr>
      <vt:lpstr>From Proposal to Implementation</vt:lpstr>
      <vt:lpstr>2026–2027 MTS GLC Strategic Initiatives</vt:lpstr>
      <vt:lpstr>2026–2027 MTS GLC Strategic Initiatives (cont.)</vt:lpstr>
      <vt:lpstr>MTS GLC Action Items and Strategic Initiatives (June 2026 Updates)</vt:lpstr>
      <vt:lpstr>MTS GLC Action Items and Strategic Initiatives (CONT.)</vt:lpstr>
      <vt:lpstr>MTS GLC Action Items and Strategic Initiatives (cont.)</vt:lpstr>
      <vt:lpstr>MTS GLC Action Items and Strategic Initiatives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屬靈僕人領袖的標誌/資格  The Marks of A Spiritual Servant Leader</dc:title>
  <dc:creator>Albert</dc:creator>
  <cp:lastModifiedBy>Luke Chen</cp:lastModifiedBy>
  <cp:revision>139</cp:revision>
  <dcterms:created xsi:type="dcterms:W3CDTF">2018-01-23T19:57:08Z</dcterms:created>
  <dcterms:modified xsi:type="dcterms:W3CDTF">2026-08-04T03:29:55Z</dcterms:modified>
</cp:coreProperties>
</file>